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1" r:id="rId1"/>
  </p:sldMasterIdLst>
  <p:notesMasterIdLst>
    <p:notesMasterId r:id="rId43"/>
  </p:notesMasterIdLst>
  <p:sldIdLst>
    <p:sldId id="257" r:id="rId2"/>
    <p:sldId id="274" r:id="rId3"/>
    <p:sldId id="275" r:id="rId4"/>
    <p:sldId id="276" r:id="rId5"/>
    <p:sldId id="259" r:id="rId6"/>
    <p:sldId id="260" r:id="rId7"/>
    <p:sldId id="261" r:id="rId8"/>
    <p:sldId id="262" r:id="rId9"/>
    <p:sldId id="282" r:id="rId10"/>
    <p:sldId id="333" r:id="rId11"/>
    <p:sldId id="263" r:id="rId12"/>
    <p:sldId id="332" r:id="rId13"/>
    <p:sldId id="264" r:id="rId14"/>
    <p:sldId id="265" r:id="rId15"/>
    <p:sldId id="286" r:id="rId16"/>
    <p:sldId id="271" r:id="rId17"/>
    <p:sldId id="27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3NIa0guuArphY6ERbdndg==" hashData="A/EKkAaUqsBM1xZ3Lcg6ggozQ/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FB"/>
    <a:srgbClr val="422571"/>
    <a:srgbClr val="B52E71"/>
    <a:srgbClr val="FFE885"/>
    <a:srgbClr val="FFB28D"/>
    <a:srgbClr val="FF71EB"/>
    <a:srgbClr val="56D7CB"/>
    <a:srgbClr val="9BE0B3"/>
    <a:srgbClr val="7EE9C6"/>
    <a:srgbClr val="8E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358E-2557-3A45-93EE-E00A89010FEE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194FC-FD2A-DC45-A69B-5165418A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194FC-FD2A-DC45-A69B-5165418AF5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5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96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6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19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0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737C559-4DFA-F041-BE46-189A3C856A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1D4056A-F0A9-714D-A96D-60284D580C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polka d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546329" y="274638"/>
            <a:ext cx="8140471" cy="6293036"/>
          </a:xfrm>
          <a:prstGeom prst="doubleWave">
            <a:avLst/>
          </a:prstGeom>
          <a:solidFill>
            <a:srgbClr val="79D6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770" y="1700238"/>
            <a:ext cx="61498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 </a:t>
            </a:r>
            <a:r>
              <a:rPr lang="en-US" sz="8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Ensayo</a:t>
            </a: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Persuasivo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19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40525"/>
            <a:ext cx="7583488" cy="1143000"/>
          </a:xfrm>
        </p:spPr>
        <p:txBody>
          <a:bodyPr/>
          <a:lstStyle/>
          <a:p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Vocablario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para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enfrentar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objeciones</a:t>
            </a:r>
            <a:endParaRPr lang="en-US" dirty="0">
              <a:solidFill>
                <a:srgbClr val="FFF88E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4812" y="2183088"/>
            <a:ext cx="3704235" cy="4288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No se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de </a:t>
            </a:r>
            <a:r>
              <a:rPr lang="en-US" sz="2800" dirty="0" err="1"/>
              <a:t>acuerdo</a:t>
            </a:r>
            <a:r>
              <a:rPr lang="en-US" sz="2800" dirty="0"/>
              <a:t> con/ de </a:t>
            </a:r>
            <a:r>
              <a:rPr lang="en-US" sz="2800" dirty="0" err="1"/>
              <a:t>que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Los </a:t>
            </a:r>
            <a:r>
              <a:rPr lang="en-US" sz="2800" dirty="0" err="1"/>
              <a:t>oponentes</a:t>
            </a:r>
            <a:r>
              <a:rPr lang="en-US" sz="2800" dirty="0"/>
              <a:t> /</a:t>
            </a:r>
            <a:r>
              <a:rPr lang="en-US" sz="2800" dirty="0" err="1"/>
              <a:t>contrincantes</a:t>
            </a:r>
            <a:r>
              <a:rPr lang="en-US" sz="2800" dirty="0"/>
              <a:t> </a:t>
            </a:r>
            <a:r>
              <a:rPr lang="en-US" sz="2800" dirty="0" err="1"/>
              <a:t>afirman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2183088"/>
            <a:ext cx="3955250" cy="4288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You (One) cannot agree with/ that…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The opponents state that…</a:t>
            </a:r>
          </a:p>
        </p:txBody>
      </p:sp>
    </p:spTree>
    <p:extLst>
      <p:ext uri="{BB962C8B-B14F-4D97-AF65-F5344CB8AC3E}">
        <p14:creationId xmlns:p14="http://schemas.microsoft.com/office/powerpoint/2010/main" val="68947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835" y="68169"/>
            <a:ext cx="7126287" cy="1143000"/>
          </a:xfrm>
        </p:spPr>
        <p:txBody>
          <a:bodyPr/>
          <a:lstStyle/>
          <a:p>
            <a:r>
              <a:rPr lang="en-US" sz="5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Introducción</a:t>
            </a:r>
            <a:r>
              <a:rPr lang="en-US" sz="5400" dirty="0">
                <a:solidFill>
                  <a:srgbClr val="FFE9AD"/>
                </a:solidFill>
              </a:rPr>
              <a:t> </a:t>
            </a:r>
            <a:endParaRPr lang="en-US" sz="4400" dirty="0">
              <a:solidFill>
                <a:srgbClr val="FFE9A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Empieza</a:t>
            </a:r>
            <a:r>
              <a:rPr lang="en-US" sz="2800" b="1" dirty="0"/>
              <a:t> con un </a:t>
            </a:r>
            <a:r>
              <a:rPr lang="en-US" sz="2800" b="1" dirty="0" err="1"/>
              <a:t>gancho</a:t>
            </a:r>
            <a:r>
              <a:rPr lang="en-US" sz="2800" b="1" dirty="0"/>
              <a:t> </a:t>
            </a:r>
          </a:p>
          <a:p>
            <a:r>
              <a:rPr lang="en-US" sz="2800" b="1" dirty="0" err="1"/>
              <a:t>Empieza</a:t>
            </a:r>
            <a:r>
              <a:rPr lang="en-US" sz="2800" b="1" dirty="0"/>
              <a:t> con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afirmación</a:t>
            </a:r>
            <a:r>
              <a:rPr lang="en-US" sz="2800" b="1" dirty="0"/>
              <a:t> </a:t>
            </a:r>
            <a:r>
              <a:rPr lang="en-US" sz="2800" b="1" dirty="0" err="1"/>
              <a:t>fuerte</a:t>
            </a:r>
            <a:r>
              <a:rPr lang="en-US" sz="2800" b="1" dirty="0"/>
              <a:t> (La </a:t>
            </a:r>
            <a:r>
              <a:rPr lang="en-US" sz="2800" b="1" dirty="0" err="1"/>
              <a:t>oración</a:t>
            </a:r>
            <a:r>
              <a:rPr lang="en-US" sz="2800" b="1" dirty="0"/>
              <a:t> de </a:t>
            </a:r>
            <a:r>
              <a:rPr lang="en-US" sz="2800" b="1" dirty="0" err="1"/>
              <a:t>tesis</a:t>
            </a:r>
            <a:r>
              <a:rPr lang="en-US" sz="2800" b="1" dirty="0"/>
              <a:t>-general)</a:t>
            </a:r>
          </a:p>
          <a:p>
            <a:r>
              <a:rPr lang="en-US" sz="2800" b="1" dirty="0" err="1"/>
              <a:t>Provee</a:t>
            </a:r>
            <a:r>
              <a:rPr lang="en-US" sz="2800" b="1" dirty="0"/>
              <a:t> </a:t>
            </a:r>
            <a:r>
              <a:rPr lang="en-US" sz="2800" b="1" dirty="0" err="1"/>
              <a:t>antecedentes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se </a:t>
            </a:r>
            <a:r>
              <a:rPr lang="en-US" sz="2800" b="1" dirty="0" err="1"/>
              <a:t>necesitan</a:t>
            </a:r>
            <a:endParaRPr lang="en-US" sz="2800" b="1" dirty="0"/>
          </a:p>
          <a:p>
            <a:r>
              <a:rPr lang="en-US" sz="2800" b="1" dirty="0" err="1"/>
              <a:t>Incluye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opinión</a:t>
            </a:r>
            <a:r>
              <a:rPr lang="en-US" sz="2800" b="1" dirty="0"/>
              <a:t> </a:t>
            </a:r>
            <a:r>
              <a:rPr lang="en-US" sz="2800" b="1" dirty="0" err="1"/>
              <a:t>clara</a:t>
            </a:r>
            <a:r>
              <a:rPr lang="en-US" sz="2800" b="1" dirty="0"/>
              <a:t>. (¿</a:t>
            </a:r>
            <a:r>
              <a:rPr lang="en-US" sz="2800" b="1" dirty="0" err="1"/>
              <a:t>Cómo</a:t>
            </a:r>
            <a:r>
              <a:rPr lang="en-US" sz="2800" b="1" dirty="0"/>
              <a:t> </a:t>
            </a:r>
            <a:r>
              <a:rPr lang="en-US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sientes</a:t>
            </a:r>
            <a:r>
              <a:rPr lang="en-US" sz="2800" b="1" dirty="0"/>
              <a:t> </a:t>
            </a:r>
            <a:r>
              <a:rPr lang="en-US" sz="2800" b="1" dirty="0" err="1"/>
              <a:t>acerca</a:t>
            </a:r>
            <a:r>
              <a:rPr lang="en-US" sz="2800" b="1" dirty="0"/>
              <a:t> de la </a:t>
            </a:r>
            <a:r>
              <a:rPr lang="en-US" sz="2800" b="1" dirty="0" err="1"/>
              <a:t>situación</a:t>
            </a:r>
            <a:r>
              <a:rPr lang="en-US" sz="2800" b="1" dirty="0"/>
              <a:t>?) Da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pista</a:t>
            </a:r>
            <a:r>
              <a:rPr lang="en-US" sz="2800" b="1" dirty="0"/>
              <a:t> </a:t>
            </a:r>
            <a:r>
              <a:rPr lang="en-US" sz="2800" b="1" dirty="0" err="1"/>
              <a:t>sobre</a:t>
            </a:r>
            <a:r>
              <a:rPr lang="en-US" sz="2800" b="1" dirty="0"/>
              <a:t> los </a:t>
            </a:r>
            <a:r>
              <a:rPr lang="en-US" sz="2800" b="1" dirty="0" err="1"/>
              <a:t>efectos</a:t>
            </a:r>
            <a:r>
              <a:rPr lang="en-US" sz="2800" b="1" dirty="0"/>
              <a:t> de los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hablarás</a:t>
            </a:r>
            <a:r>
              <a:rPr lang="en-US" sz="2800" dirty="0"/>
              <a:t>.</a:t>
            </a:r>
          </a:p>
          <a:p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conclusión</a:t>
            </a:r>
            <a:r>
              <a:rPr lang="en-US" sz="2800" b="1" dirty="0"/>
              <a:t> o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oración</a:t>
            </a:r>
            <a:r>
              <a:rPr lang="en-US" sz="2800" b="1" dirty="0"/>
              <a:t> de </a:t>
            </a:r>
            <a:r>
              <a:rPr lang="en-US" sz="2800" b="1" dirty="0" err="1"/>
              <a:t>transición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1">
                        <a14:foregroundMark x1="40909" y1="69667" x2="40909" y2="69667"/>
                        <a14:backgroundMark x1="14935" y1="35000" x2="14935" y2="35000"/>
                        <a14:backgroundMark x1="7143" y1="55333" x2="7143" y2="55333"/>
                        <a14:backgroundMark x1="9740" y1="25667" x2="9740" y2="25667"/>
                        <a14:backgroundMark x1="25325" y1="94333" x2="25325" y2="94333"/>
                        <a14:backgroundMark x1="9091" y1="75333" x2="9091" y2="75333"/>
                        <a14:backgroundMark x1="6494" y1="83667" x2="8442" y2="83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1897" flipH="1">
            <a:off x="6460322" y="155322"/>
            <a:ext cx="994238" cy="19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5" y="210592"/>
            <a:ext cx="7583488" cy="1143000"/>
          </a:xfrm>
        </p:spPr>
        <p:txBody>
          <a:bodyPr/>
          <a:lstStyle/>
          <a:p>
            <a:r>
              <a:rPr lang="en-US" sz="44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6600">
                      <a:alpha val="97000"/>
                    </a:srgbClr>
                  </a:outerShdw>
                </a:effectLst>
              </a:rPr>
              <a:t>Ideas </a:t>
            </a:r>
            <a:r>
              <a:rPr lang="en-US" sz="44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6600">
                      <a:alpha val="97000"/>
                    </a:srgbClr>
                  </a:outerShdw>
                </a:effectLst>
              </a:rPr>
              <a:t>para</a:t>
            </a:r>
            <a:r>
              <a:rPr lang="en-US" sz="44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6600">
                      <a:alpha val="97000"/>
                    </a:srgbClr>
                  </a:outerShdw>
                </a:effectLst>
              </a:rPr>
              <a:t> un </a:t>
            </a:r>
            <a:r>
              <a:rPr lang="en-US" sz="44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6600">
                      <a:alpha val="97000"/>
                    </a:srgbClr>
                  </a:outerShdw>
                </a:effectLst>
              </a:rPr>
              <a:t>gancho</a:t>
            </a:r>
            <a:endParaRPr lang="en-US" sz="4400" dirty="0">
              <a:solidFill>
                <a:srgbClr val="FFF88E"/>
              </a:solidFill>
              <a:effectLst>
                <a:outerShdw blurRad="101600" dist="12700" dir="3600000" algn="tl" rotWithShape="0">
                  <a:srgbClr val="FF6600">
                    <a:alpha val="97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7908" y="1869996"/>
            <a:ext cx="7232650" cy="4291013"/>
          </a:xfrm>
        </p:spPr>
        <p:txBody>
          <a:bodyPr>
            <a:normAutofit/>
          </a:bodyPr>
          <a:lstStyle/>
          <a:p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cita</a:t>
            </a:r>
            <a:r>
              <a:rPr lang="en-US" sz="3200" dirty="0"/>
              <a:t> </a:t>
            </a:r>
            <a:r>
              <a:rPr lang="en-US" sz="3200" dirty="0" err="1"/>
              <a:t>literaria</a:t>
            </a:r>
            <a:r>
              <a:rPr lang="en-US" sz="3200" dirty="0"/>
              <a:t> </a:t>
            </a:r>
            <a:r>
              <a:rPr lang="en-US" sz="3200" dirty="0" err="1"/>
              <a:t>intrigante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anécdota</a:t>
            </a:r>
            <a:r>
              <a:rPr lang="en-US" sz="3200" dirty="0"/>
              <a:t> </a:t>
            </a:r>
            <a:r>
              <a:rPr lang="en-US" sz="3200" dirty="0" err="1"/>
              <a:t>interesante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referencia</a:t>
            </a:r>
            <a:r>
              <a:rPr lang="en-US" sz="3200" dirty="0"/>
              <a:t> a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autoridad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1">
                        <a14:foregroundMark x1="40909" y1="69667" x2="40909" y2="69667"/>
                        <a14:backgroundMark x1="14935" y1="35000" x2="14935" y2="35000"/>
                        <a14:backgroundMark x1="7143" y1="55333" x2="7143" y2="55333"/>
                        <a14:backgroundMark x1="9740" y1="25667" x2="9740" y2="25667"/>
                        <a14:backgroundMark x1="25325" y1="94333" x2="25325" y2="94333"/>
                        <a14:backgroundMark x1="9091" y1="75333" x2="9091" y2="75333"/>
                        <a14:backgroundMark x1="6494" y1="83667" x2="8442" y2="83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1897" flipH="1">
            <a:off x="6829523" y="173726"/>
            <a:ext cx="1755509" cy="34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30" y="286653"/>
            <a:ext cx="8061297" cy="1143000"/>
          </a:xfrm>
        </p:spPr>
        <p:txBody>
          <a:bodyPr/>
          <a:lstStyle/>
          <a:p>
            <a:r>
              <a:rPr lang="en-US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Los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párrafos</a:t>
            </a:r>
            <a:r>
              <a:rPr lang="en-US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de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desarrollo</a:t>
            </a:r>
            <a:endParaRPr lang="en-US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929478"/>
            <a:ext cx="7232650" cy="42910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err="1"/>
              <a:t>Explica</a:t>
            </a:r>
            <a:r>
              <a:rPr lang="en-US" b="1" dirty="0"/>
              <a:t>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/>
              <a:t>causas</a:t>
            </a:r>
            <a:r>
              <a:rPr lang="en-US" b="1" dirty="0"/>
              <a:t> y los </a:t>
            </a:r>
            <a:r>
              <a:rPr lang="en-US" b="1" dirty="0" err="1"/>
              <a:t>efectos</a:t>
            </a:r>
            <a:r>
              <a:rPr lang="en-US" b="1" dirty="0"/>
              <a:t> de la </a:t>
            </a:r>
            <a:r>
              <a:rPr lang="en-US" b="1" dirty="0" err="1"/>
              <a:t>situación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 </a:t>
            </a:r>
            <a:r>
              <a:rPr lang="en-US" b="1" dirty="0" err="1"/>
              <a:t>Usa</a:t>
            </a:r>
            <a:r>
              <a:rPr lang="en-US" b="1" dirty="0"/>
              <a:t> lo </a:t>
            </a:r>
            <a:r>
              <a:rPr lang="en-US" b="1" dirty="0" err="1"/>
              <a:t>lógico</a:t>
            </a:r>
            <a:r>
              <a:rPr lang="en-US" b="1" dirty="0"/>
              <a:t>, lo </a:t>
            </a:r>
            <a:r>
              <a:rPr lang="en-US" b="1" dirty="0" err="1"/>
              <a:t>emocional</a:t>
            </a:r>
            <a:r>
              <a:rPr lang="en-US" b="1" dirty="0"/>
              <a:t>, o lo </a:t>
            </a:r>
            <a:r>
              <a:rPr lang="en-US" b="1" dirty="0" err="1"/>
              <a:t>ético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persuadir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err="1"/>
              <a:t>Usa</a:t>
            </a:r>
            <a:r>
              <a:rPr lang="en-US" b="1" dirty="0"/>
              <a:t> </a:t>
            </a:r>
            <a:r>
              <a:rPr lang="en-US" b="1" dirty="0" err="1"/>
              <a:t>evidencia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apoyar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tesis</a:t>
            </a:r>
            <a:r>
              <a:rPr lang="en-US" b="1" dirty="0"/>
              <a:t>: </a:t>
            </a:r>
            <a:r>
              <a:rPr lang="en-US" b="1" dirty="0" err="1"/>
              <a:t>datos</a:t>
            </a:r>
            <a:r>
              <a:rPr lang="en-US" b="1" dirty="0"/>
              <a:t>, </a:t>
            </a:r>
            <a:r>
              <a:rPr lang="en-US" b="1" dirty="0" err="1"/>
              <a:t>estadísticas</a:t>
            </a:r>
            <a:r>
              <a:rPr lang="en-US" b="1" dirty="0"/>
              <a:t>, </a:t>
            </a:r>
            <a:r>
              <a:rPr lang="en-US" b="1" dirty="0" err="1"/>
              <a:t>anécdotas</a:t>
            </a:r>
            <a:r>
              <a:rPr lang="en-US" b="1" dirty="0"/>
              <a:t>, </a:t>
            </a:r>
            <a:r>
              <a:rPr lang="en-US" b="1" dirty="0" err="1"/>
              <a:t>opiniones</a:t>
            </a:r>
            <a:r>
              <a:rPr lang="en-US" b="1" dirty="0"/>
              <a:t> de </a:t>
            </a:r>
            <a:r>
              <a:rPr lang="en-US" b="1" dirty="0" err="1"/>
              <a:t>expertos</a:t>
            </a:r>
            <a:r>
              <a:rPr lang="en-US" b="1" dirty="0"/>
              <a:t>, </a:t>
            </a:r>
            <a:r>
              <a:rPr lang="en-US" b="1" dirty="0" err="1"/>
              <a:t>razonamiento</a:t>
            </a:r>
            <a:r>
              <a:rPr lang="en-US" b="1" dirty="0"/>
              <a:t> </a:t>
            </a:r>
            <a:r>
              <a:rPr lang="en-US" b="1" dirty="0" err="1"/>
              <a:t>lógico</a:t>
            </a:r>
            <a:r>
              <a:rPr lang="en-US" b="1" dirty="0"/>
              <a:t> o </a:t>
            </a:r>
            <a:r>
              <a:rPr lang="en-US" b="1" dirty="0" err="1"/>
              <a:t>creencias</a:t>
            </a:r>
            <a:r>
              <a:rPr lang="en-US" b="1" dirty="0"/>
              <a:t> </a:t>
            </a:r>
            <a:r>
              <a:rPr lang="en-US" b="1" dirty="0" err="1"/>
              <a:t>aceptadas</a:t>
            </a:r>
            <a:r>
              <a:rPr lang="en-US" b="1" dirty="0"/>
              <a:t> o </a:t>
            </a:r>
            <a:r>
              <a:rPr lang="en-US" b="1" dirty="0" err="1"/>
              <a:t>populares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534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La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conclusión</a:t>
            </a:r>
            <a:endParaRPr lang="en-US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232647"/>
            <a:ext cx="7232650" cy="53237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/>
              <a:t>Propón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solución</a:t>
            </a:r>
            <a:r>
              <a:rPr lang="en-US" sz="2800" dirty="0"/>
              <a:t> o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acción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err="1"/>
              <a:t>Aborda</a:t>
            </a:r>
            <a:r>
              <a:rPr lang="en-US" sz="2800" dirty="0"/>
              <a:t>, argumenta, </a:t>
            </a:r>
            <a:r>
              <a:rPr lang="en-US" sz="2800" dirty="0" err="1"/>
              <a:t>enfrenta</a:t>
            </a:r>
            <a:r>
              <a:rPr lang="en-US" sz="2800" dirty="0"/>
              <a:t> los </a:t>
            </a:r>
            <a:r>
              <a:rPr lang="en-US" sz="2800" dirty="0" err="1"/>
              <a:t>razonamientos</a:t>
            </a:r>
            <a:r>
              <a:rPr lang="en-US" sz="2800" dirty="0"/>
              <a:t> en contra de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postura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Reafirma</a:t>
            </a:r>
            <a:r>
              <a:rPr lang="en-US" sz="2800" dirty="0"/>
              <a:t> la </a:t>
            </a:r>
            <a:r>
              <a:rPr lang="en-US" sz="2800" dirty="0" err="1"/>
              <a:t>oración</a:t>
            </a:r>
            <a:r>
              <a:rPr lang="en-US" sz="2800" dirty="0"/>
              <a:t> de </a:t>
            </a:r>
            <a:r>
              <a:rPr lang="en-US" sz="2800" dirty="0" err="1"/>
              <a:t>tesis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err="1"/>
              <a:t>Termina</a:t>
            </a:r>
            <a:r>
              <a:rPr lang="en-US" sz="2800" dirty="0"/>
              <a:t> con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declaración</a:t>
            </a:r>
            <a:r>
              <a:rPr lang="en-US" sz="2800" dirty="0"/>
              <a:t> </a:t>
            </a:r>
            <a:r>
              <a:rPr lang="en-US" sz="2800" dirty="0" err="1"/>
              <a:t>fuerte</a:t>
            </a:r>
            <a:r>
              <a:rPr lang="en-US" sz="2800" dirty="0"/>
              <a:t> (¿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quieres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el lector </a:t>
            </a:r>
            <a:r>
              <a:rPr lang="en-US" sz="2800" dirty="0" err="1"/>
              <a:t>haga</a:t>
            </a:r>
            <a:r>
              <a:rPr lang="en-US" sz="2800" dirty="0"/>
              <a:t> o </a:t>
            </a:r>
            <a:r>
              <a:rPr lang="en-US" sz="2800" dirty="0" err="1"/>
              <a:t>crea</a:t>
            </a:r>
            <a:r>
              <a:rPr lang="en-US" sz="28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59081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90417"/>
            <a:ext cx="7159625" cy="4577603"/>
          </a:xfrm>
        </p:spPr>
        <p:txBody>
          <a:bodyPr/>
          <a:lstStyle/>
          <a:p>
            <a:r>
              <a:rPr lang="en-US" sz="6000" dirty="0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¡</a:t>
            </a:r>
            <a:r>
              <a:rPr lang="en-US" sz="6000" u="sng" dirty="0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No </a:t>
            </a:r>
            <a:r>
              <a:rPr lang="en-US" sz="6000" u="sng" dirty="0" err="1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olviden</a:t>
            </a:r>
            <a:r>
              <a:rPr lang="en-US" sz="6000" u="sng" dirty="0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6000" u="sng" dirty="0" err="1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las</a:t>
            </a:r>
            <a:r>
              <a:rPr lang="en-US" sz="6000" u="sng" dirty="0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6000" u="sng" dirty="0" err="1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transiciones</a:t>
            </a:r>
            <a:r>
              <a:rPr lang="en-US" sz="6000" u="sng" dirty="0">
                <a:solidFill>
                  <a:srgbClr val="FFE982"/>
                </a:solidFill>
                <a:effectLst>
                  <a:outerShdw blurRad="101600" dist="12700" dir="3600000" sx="102000" sy="102000" algn="tl" rotWithShape="0">
                    <a:prstClr val="black">
                      <a:alpha val="30000"/>
                    </a:prstClr>
                  </a:outerShdw>
                </a:effectLst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044700"/>
            <a:ext cx="7232650" cy="42910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6000" dirty="0"/>
          </a:p>
          <a:p>
            <a:pPr>
              <a:lnSpc>
                <a:spcPct val="80000"/>
              </a:lnSpc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1189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45354"/>
            <a:ext cx="7583488" cy="539720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Escriban</a:t>
            </a:r>
            <a:r>
              <a:rPr lang="en-US" dirty="0"/>
              <a:t> un </a:t>
            </a:r>
            <a:r>
              <a:rPr lang="en-US" dirty="0" err="1"/>
              <a:t>bosquejo</a:t>
            </a:r>
            <a:r>
              <a:rPr lang="en-US" dirty="0"/>
              <a:t> </a:t>
            </a:r>
            <a:r>
              <a:rPr lang="en-US" dirty="0" err="1"/>
              <a:t>enfocándose</a:t>
            </a:r>
            <a:r>
              <a:rPr lang="en-US" dirty="0"/>
              <a:t> en la </a:t>
            </a:r>
            <a:r>
              <a:rPr lang="en-US" dirty="0" err="1"/>
              <a:t>pregunta</a:t>
            </a:r>
            <a:r>
              <a:rPr lang="en-US" dirty="0"/>
              <a:t>.  </a:t>
            </a:r>
            <a:r>
              <a:rPr lang="en-US" dirty="0" err="1"/>
              <a:t>Omitan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no </a:t>
            </a:r>
            <a:r>
              <a:rPr lang="en-US" dirty="0" err="1"/>
              <a:t>tenga</a:t>
            </a:r>
            <a:r>
              <a:rPr lang="en-US" dirty="0"/>
              <a:t> nada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con la </a:t>
            </a:r>
            <a:r>
              <a:rPr lang="en-US" dirty="0" err="1"/>
              <a:t>pregunta</a:t>
            </a:r>
            <a:r>
              <a:rPr lang="en-US" dirty="0"/>
              <a:t>.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6873875" y="5857875"/>
            <a:ext cx="1489076" cy="466217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2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6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cess 26"/>
          <p:cNvSpPr/>
          <p:nvPr/>
        </p:nvSpPr>
        <p:spPr>
          <a:xfrm>
            <a:off x="5516072" y="5327892"/>
            <a:ext cx="1866955" cy="1090849"/>
          </a:xfrm>
          <a:prstGeom prst="flowChartProcess">
            <a:avLst/>
          </a:prstGeom>
          <a:ln>
            <a:solidFill>
              <a:srgbClr val="65C2D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7-Point Star 42"/>
          <p:cNvSpPr/>
          <p:nvPr/>
        </p:nvSpPr>
        <p:spPr>
          <a:xfrm>
            <a:off x="7178844" y="5069777"/>
            <a:ext cx="1841841" cy="1521764"/>
          </a:xfrm>
          <a:prstGeom prst="star7">
            <a:avLst/>
          </a:prstGeom>
          <a:solidFill>
            <a:srgbClr val="FFFF00"/>
          </a:solidFill>
          <a:ln w="57150" cmpd="sng">
            <a:solidFill>
              <a:srgbClr val="51A6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nector 43"/>
          <p:cNvSpPr/>
          <p:nvPr/>
        </p:nvSpPr>
        <p:spPr>
          <a:xfrm>
            <a:off x="5512420" y="1738595"/>
            <a:ext cx="2484517" cy="1012920"/>
          </a:xfrm>
          <a:prstGeom prst="flowChartConnector">
            <a:avLst/>
          </a:prstGeom>
          <a:ln w="19050" cmpd="sng">
            <a:solidFill>
              <a:srgbClr val="2A7E9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4A2E94"/>
              </a:solidFill>
            </a:endParaRPr>
          </a:p>
        </p:txBody>
      </p:sp>
      <p:sp>
        <p:nvSpPr>
          <p:cNvPr id="3" name="Connector 2"/>
          <p:cNvSpPr/>
          <p:nvPr/>
        </p:nvSpPr>
        <p:spPr>
          <a:xfrm>
            <a:off x="2027844" y="227799"/>
            <a:ext cx="3976639" cy="1314259"/>
          </a:xfrm>
          <a:prstGeom prst="flowChartConnector">
            <a:avLst/>
          </a:prstGeom>
          <a:solidFill>
            <a:srgbClr val="65C2D4"/>
          </a:solidFill>
          <a:ln w="38100" cmpd="sng">
            <a:solidFill>
              <a:srgbClr val="2A7E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nector 3"/>
          <p:cNvSpPr/>
          <p:nvPr/>
        </p:nvSpPr>
        <p:spPr>
          <a:xfrm>
            <a:off x="296811" y="1738595"/>
            <a:ext cx="2484517" cy="1012920"/>
          </a:xfrm>
          <a:prstGeom prst="flowChartConnector">
            <a:avLst/>
          </a:prstGeom>
          <a:solidFill>
            <a:srgbClr val="FF9D88"/>
          </a:solidFill>
          <a:ln w="19050" cmpd="sng">
            <a:solidFill>
              <a:srgbClr val="2A7E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D88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557697" y="3011767"/>
            <a:ext cx="2116035" cy="941287"/>
          </a:xfrm>
          <a:prstGeom prst="flowChartProcess">
            <a:avLst/>
          </a:prstGeom>
          <a:solidFill>
            <a:srgbClr val="FF9D88"/>
          </a:solidFill>
          <a:ln>
            <a:solidFill>
              <a:srgbClr val="65C2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nector 12"/>
          <p:cNvSpPr/>
          <p:nvPr/>
        </p:nvSpPr>
        <p:spPr>
          <a:xfrm>
            <a:off x="2892765" y="1738595"/>
            <a:ext cx="2484517" cy="1012920"/>
          </a:xfrm>
          <a:prstGeom prst="flowChartConnector">
            <a:avLst/>
          </a:prstGeom>
          <a:ln w="19050" cmpd="sng">
            <a:solidFill>
              <a:srgbClr val="2A7E9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4A2E94"/>
              </a:solidFill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557697" y="4110533"/>
            <a:ext cx="2116035" cy="941287"/>
          </a:xfrm>
          <a:prstGeom prst="flowChartProcess">
            <a:avLst/>
          </a:prstGeom>
          <a:solidFill>
            <a:srgbClr val="FF9D88"/>
          </a:solidFill>
          <a:ln>
            <a:solidFill>
              <a:srgbClr val="65C2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cess 20"/>
          <p:cNvSpPr/>
          <p:nvPr/>
        </p:nvSpPr>
        <p:spPr>
          <a:xfrm>
            <a:off x="557697" y="5260527"/>
            <a:ext cx="2116035" cy="1158214"/>
          </a:xfrm>
          <a:prstGeom prst="flowChartProcess">
            <a:avLst/>
          </a:prstGeom>
          <a:solidFill>
            <a:srgbClr val="FF9D88"/>
          </a:solidFill>
          <a:ln>
            <a:solidFill>
              <a:srgbClr val="65C2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cess 21"/>
          <p:cNvSpPr/>
          <p:nvPr/>
        </p:nvSpPr>
        <p:spPr>
          <a:xfrm>
            <a:off x="3031194" y="3025655"/>
            <a:ext cx="2116035" cy="941287"/>
          </a:xfrm>
          <a:prstGeom prst="flowChartProcess">
            <a:avLst/>
          </a:prstGeom>
          <a:ln>
            <a:solidFill>
              <a:srgbClr val="65C2D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cess 22"/>
          <p:cNvSpPr/>
          <p:nvPr/>
        </p:nvSpPr>
        <p:spPr>
          <a:xfrm>
            <a:off x="3040771" y="4110533"/>
            <a:ext cx="2116035" cy="941287"/>
          </a:xfrm>
          <a:prstGeom prst="flowChartProcess">
            <a:avLst/>
          </a:prstGeom>
          <a:ln>
            <a:solidFill>
              <a:srgbClr val="65C2D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cess 23"/>
          <p:cNvSpPr/>
          <p:nvPr/>
        </p:nvSpPr>
        <p:spPr>
          <a:xfrm>
            <a:off x="5537133" y="3004566"/>
            <a:ext cx="2116035" cy="941287"/>
          </a:xfrm>
          <a:prstGeom prst="flowChartProcess">
            <a:avLst/>
          </a:prstGeom>
          <a:ln>
            <a:solidFill>
              <a:srgbClr val="65C2D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cess 24"/>
          <p:cNvSpPr/>
          <p:nvPr/>
        </p:nvSpPr>
        <p:spPr>
          <a:xfrm>
            <a:off x="5537133" y="4110533"/>
            <a:ext cx="2116035" cy="941287"/>
          </a:xfrm>
          <a:prstGeom prst="flowChartProcess">
            <a:avLst/>
          </a:prstGeom>
          <a:ln>
            <a:solidFill>
              <a:srgbClr val="65C2D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/>
          <p:cNvSpPr/>
          <p:nvPr/>
        </p:nvSpPr>
        <p:spPr>
          <a:xfrm>
            <a:off x="3053453" y="5284929"/>
            <a:ext cx="2116035" cy="1133812"/>
          </a:xfrm>
          <a:prstGeom prst="flowChartProcess">
            <a:avLst/>
          </a:prstGeom>
          <a:ln>
            <a:solidFill>
              <a:srgbClr val="65C2D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33961" y="416768"/>
            <a:ext cx="299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4A2E94"/>
                </a:solidFill>
              </a:rPr>
              <a:t>Oración</a:t>
            </a:r>
            <a:r>
              <a:rPr lang="en-US" sz="2800" dirty="0">
                <a:solidFill>
                  <a:srgbClr val="4A2E94"/>
                </a:solidFill>
              </a:rPr>
              <a:t> de </a:t>
            </a:r>
            <a:r>
              <a:rPr lang="en-US" sz="2800" dirty="0" err="1">
                <a:solidFill>
                  <a:srgbClr val="4A2E94"/>
                </a:solidFill>
              </a:rPr>
              <a:t>tesis</a:t>
            </a:r>
            <a:endParaRPr lang="en-US" sz="2800" dirty="0">
              <a:solidFill>
                <a:srgbClr val="4A2E94"/>
              </a:solidFill>
            </a:endParaRPr>
          </a:p>
          <a:p>
            <a:pPr algn="ctr"/>
            <a:r>
              <a:rPr lang="en-US" sz="2800" dirty="0" err="1">
                <a:solidFill>
                  <a:srgbClr val="4A2E94"/>
                </a:solidFill>
              </a:rPr>
              <a:t>Tres</a:t>
            </a:r>
            <a:r>
              <a:rPr lang="en-US" sz="2800" dirty="0">
                <a:solidFill>
                  <a:srgbClr val="4A2E94"/>
                </a:solidFill>
              </a:rPr>
              <a:t> </a:t>
            </a:r>
            <a:r>
              <a:rPr lang="en-US" sz="2800" dirty="0" err="1">
                <a:solidFill>
                  <a:srgbClr val="4A2E94"/>
                </a:solidFill>
              </a:rPr>
              <a:t>razones</a:t>
            </a:r>
            <a:endParaRPr lang="en-US" sz="2800" dirty="0">
              <a:solidFill>
                <a:srgbClr val="4A2E9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854" y="1950251"/>
            <a:ext cx="1811539" cy="523220"/>
          </a:xfrm>
          <a:prstGeom prst="rect">
            <a:avLst/>
          </a:prstGeom>
          <a:solidFill>
            <a:srgbClr val="65C2D4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A2E94"/>
                </a:solidFill>
              </a:rPr>
              <a:t>Razón</a:t>
            </a:r>
            <a:r>
              <a:rPr lang="en-US" sz="2800" dirty="0">
                <a:solidFill>
                  <a:srgbClr val="4A2E94"/>
                </a:solidFill>
              </a:rPr>
              <a:t> #1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2824" y="1965371"/>
            <a:ext cx="1811539" cy="523220"/>
          </a:xfrm>
          <a:prstGeom prst="rect">
            <a:avLst/>
          </a:prstGeom>
          <a:solidFill>
            <a:srgbClr val="65C2D4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A2E94"/>
                </a:solidFill>
              </a:rPr>
              <a:t>Razón</a:t>
            </a:r>
            <a:r>
              <a:rPr lang="en-US" sz="2800" dirty="0">
                <a:solidFill>
                  <a:srgbClr val="4A2E94"/>
                </a:solidFill>
              </a:rPr>
              <a:t> #2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41629" y="1965371"/>
            <a:ext cx="1811539" cy="523220"/>
          </a:xfrm>
          <a:prstGeom prst="rect">
            <a:avLst/>
          </a:prstGeom>
          <a:solidFill>
            <a:srgbClr val="65C2D4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A2E94"/>
                </a:solidFill>
              </a:rPr>
              <a:t>Razón</a:t>
            </a:r>
            <a:r>
              <a:rPr lang="en-US" sz="2800" dirty="0">
                <a:solidFill>
                  <a:srgbClr val="4A2E94"/>
                </a:solidFill>
              </a:rPr>
              <a:t> #3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0996" y="3025655"/>
            <a:ext cx="1364526" cy="830997"/>
          </a:xfrm>
          <a:prstGeom prst="rect">
            <a:avLst/>
          </a:prstGeom>
          <a:solidFill>
            <a:srgbClr val="FF9D88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A2E94"/>
                </a:solidFill>
              </a:rPr>
              <a:t>Explica</a:t>
            </a:r>
            <a:r>
              <a:rPr lang="en-US" sz="2400" dirty="0">
                <a:solidFill>
                  <a:srgbClr val="4A2E94"/>
                </a:solidFill>
              </a:rPr>
              <a:t> </a:t>
            </a:r>
          </a:p>
          <a:p>
            <a:r>
              <a:rPr lang="en-US" sz="2400" dirty="0">
                <a:solidFill>
                  <a:srgbClr val="4A2E94"/>
                </a:solidFill>
              </a:rPr>
              <a:t>la </a:t>
            </a:r>
            <a:r>
              <a:rPr lang="en-US" sz="2400" dirty="0" err="1">
                <a:solidFill>
                  <a:srgbClr val="4A2E94"/>
                </a:solidFill>
              </a:rPr>
              <a:t>razón</a:t>
            </a:r>
            <a:endParaRPr lang="en-US" sz="2400" dirty="0">
              <a:solidFill>
                <a:srgbClr val="4A2E9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30907" y="3114854"/>
            <a:ext cx="13645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A2E94"/>
                </a:solidFill>
              </a:rPr>
              <a:t>Explica</a:t>
            </a:r>
            <a:r>
              <a:rPr lang="en-US" sz="2400" dirty="0">
                <a:solidFill>
                  <a:srgbClr val="4A2E94"/>
                </a:solidFill>
              </a:rPr>
              <a:t> </a:t>
            </a:r>
          </a:p>
          <a:p>
            <a:r>
              <a:rPr lang="en-US" sz="2400" dirty="0">
                <a:solidFill>
                  <a:srgbClr val="4A2E94"/>
                </a:solidFill>
              </a:rPr>
              <a:t>la </a:t>
            </a:r>
            <a:r>
              <a:rPr lang="en-US" sz="2400" dirty="0" err="1">
                <a:solidFill>
                  <a:srgbClr val="4A2E94"/>
                </a:solidFill>
              </a:rPr>
              <a:t>razón</a:t>
            </a:r>
            <a:endParaRPr lang="en-US" sz="2400" dirty="0">
              <a:solidFill>
                <a:srgbClr val="4A2E94"/>
              </a:solidFill>
            </a:endParaRPr>
          </a:p>
          <a:p>
            <a:endParaRPr lang="en-US" sz="2400" dirty="0">
              <a:solidFill>
                <a:srgbClr val="4A2E9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5727" y="3115358"/>
            <a:ext cx="13645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A2E94"/>
                </a:solidFill>
              </a:rPr>
              <a:t>Explica</a:t>
            </a:r>
            <a:r>
              <a:rPr lang="en-US" sz="2400" dirty="0">
                <a:solidFill>
                  <a:srgbClr val="4A2E94"/>
                </a:solidFill>
              </a:rPr>
              <a:t> </a:t>
            </a:r>
          </a:p>
          <a:p>
            <a:r>
              <a:rPr lang="en-US" sz="2400" dirty="0">
                <a:solidFill>
                  <a:srgbClr val="4A2E94"/>
                </a:solidFill>
              </a:rPr>
              <a:t>la </a:t>
            </a:r>
            <a:r>
              <a:rPr lang="en-US" sz="2400" dirty="0" err="1">
                <a:solidFill>
                  <a:srgbClr val="4A2E94"/>
                </a:solidFill>
              </a:rPr>
              <a:t>razón</a:t>
            </a:r>
            <a:endParaRPr lang="en-US" sz="2400" dirty="0">
              <a:solidFill>
                <a:srgbClr val="4A2E94"/>
              </a:solidFill>
            </a:endParaRPr>
          </a:p>
          <a:p>
            <a:endParaRPr lang="en-US" sz="2400" dirty="0">
              <a:solidFill>
                <a:srgbClr val="4A2E9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697" y="4176683"/>
            <a:ext cx="2084224" cy="707886"/>
          </a:xfrm>
          <a:prstGeom prst="rect">
            <a:avLst/>
          </a:prstGeom>
          <a:solidFill>
            <a:srgbClr val="FF9D88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4A2E94"/>
                </a:solidFill>
              </a:rPr>
              <a:t>Apoya</a:t>
            </a:r>
            <a:r>
              <a:rPr lang="en-US" sz="2000" dirty="0">
                <a:solidFill>
                  <a:srgbClr val="4A2E94"/>
                </a:solidFill>
              </a:rPr>
              <a:t> la </a:t>
            </a:r>
            <a:r>
              <a:rPr lang="en-US" sz="2000" dirty="0" err="1">
                <a:solidFill>
                  <a:srgbClr val="4A2E94"/>
                </a:solidFill>
              </a:rPr>
              <a:t>razón</a:t>
            </a:r>
            <a:endParaRPr lang="en-US" sz="2000" dirty="0">
              <a:solidFill>
                <a:srgbClr val="4A2E94"/>
              </a:solidFill>
            </a:endParaRPr>
          </a:p>
          <a:p>
            <a:r>
              <a:rPr lang="en-US" sz="2000" dirty="0">
                <a:solidFill>
                  <a:srgbClr val="4A2E94"/>
                </a:solidFill>
              </a:rPr>
              <a:t> con </a:t>
            </a:r>
            <a:r>
              <a:rPr lang="en-US" sz="2000" dirty="0" err="1">
                <a:solidFill>
                  <a:srgbClr val="4A2E94"/>
                </a:solidFill>
              </a:rPr>
              <a:t>evidencia</a:t>
            </a:r>
            <a:endParaRPr lang="en-US" sz="2000" dirty="0">
              <a:solidFill>
                <a:srgbClr val="4A2E9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8944" y="4207732"/>
            <a:ext cx="2084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4A2E94"/>
                </a:solidFill>
              </a:rPr>
              <a:t>Apoya</a:t>
            </a:r>
            <a:r>
              <a:rPr lang="en-US" sz="2000" dirty="0">
                <a:solidFill>
                  <a:srgbClr val="4A2E94"/>
                </a:solidFill>
              </a:rPr>
              <a:t> la </a:t>
            </a:r>
            <a:r>
              <a:rPr lang="en-US" sz="2000" dirty="0" err="1">
                <a:solidFill>
                  <a:srgbClr val="4A2E94"/>
                </a:solidFill>
              </a:rPr>
              <a:t>razón</a:t>
            </a:r>
            <a:endParaRPr lang="en-US" sz="2000" dirty="0">
              <a:solidFill>
                <a:srgbClr val="4A2E94"/>
              </a:solidFill>
            </a:endParaRPr>
          </a:p>
          <a:p>
            <a:r>
              <a:rPr lang="en-US" sz="2000" dirty="0">
                <a:solidFill>
                  <a:srgbClr val="4A2E94"/>
                </a:solidFill>
              </a:rPr>
              <a:t> con </a:t>
            </a:r>
            <a:r>
              <a:rPr lang="en-US" sz="2000" dirty="0" err="1">
                <a:solidFill>
                  <a:srgbClr val="4A2E94"/>
                </a:solidFill>
              </a:rPr>
              <a:t>evidencia</a:t>
            </a:r>
            <a:endParaRPr lang="en-US" sz="2000" dirty="0">
              <a:solidFill>
                <a:srgbClr val="4A2E94"/>
              </a:solidFill>
            </a:endParaRPr>
          </a:p>
          <a:p>
            <a:endParaRPr lang="en-US" sz="2000" dirty="0">
              <a:solidFill>
                <a:srgbClr val="4A2E9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854" y="5284929"/>
            <a:ext cx="1793179" cy="1015663"/>
          </a:xfrm>
          <a:prstGeom prst="rect">
            <a:avLst/>
          </a:prstGeom>
          <a:solidFill>
            <a:srgbClr val="FF9D88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4A2E94"/>
                </a:solidFill>
              </a:rPr>
              <a:t>Enfrenta</a:t>
            </a:r>
            <a:r>
              <a:rPr lang="en-US" sz="2000" dirty="0">
                <a:solidFill>
                  <a:srgbClr val="4A2E94"/>
                </a:solidFill>
              </a:rPr>
              <a:t> </a:t>
            </a:r>
            <a:r>
              <a:rPr lang="en-US" sz="2000" dirty="0" err="1">
                <a:solidFill>
                  <a:srgbClr val="4A2E94"/>
                </a:solidFill>
              </a:rPr>
              <a:t>las</a:t>
            </a:r>
            <a:r>
              <a:rPr lang="en-US" sz="2000" dirty="0">
                <a:solidFill>
                  <a:srgbClr val="4A2E94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4A2E94"/>
                </a:solidFill>
              </a:rPr>
              <a:t>objeciones</a:t>
            </a:r>
            <a:r>
              <a:rPr lang="en-US" sz="2000" dirty="0">
                <a:solidFill>
                  <a:srgbClr val="4A2E94"/>
                </a:solidFill>
              </a:rPr>
              <a:t> o </a:t>
            </a:r>
          </a:p>
          <a:p>
            <a:r>
              <a:rPr lang="en-US" sz="2000" dirty="0" err="1">
                <a:solidFill>
                  <a:srgbClr val="4A2E94"/>
                </a:solidFill>
              </a:rPr>
              <a:t>reafirma</a:t>
            </a:r>
            <a:r>
              <a:rPr lang="en-US" sz="2000" dirty="0">
                <a:solidFill>
                  <a:srgbClr val="4A2E94"/>
                </a:solidFill>
              </a:rPr>
              <a:t> #1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2824" y="5327892"/>
            <a:ext cx="17931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4A2E94"/>
                </a:solidFill>
              </a:rPr>
              <a:t>Refuta</a:t>
            </a:r>
            <a:r>
              <a:rPr lang="en-US" sz="2000" dirty="0">
                <a:solidFill>
                  <a:srgbClr val="4A2E94"/>
                </a:solidFill>
              </a:rPr>
              <a:t> </a:t>
            </a:r>
            <a:r>
              <a:rPr lang="en-US" sz="2000" dirty="0" err="1">
                <a:solidFill>
                  <a:srgbClr val="4A2E94"/>
                </a:solidFill>
              </a:rPr>
              <a:t>las</a:t>
            </a:r>
            <a:r>
              <a:rPr lang="en-US" sz="2000" dirty="0">
                <a:solidFill>
                  <a:srgbClr val="4A2E94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4A2E94"/>
                </a:solidFill>
              </a:rPr>
              <a:t>objeciones</a:t>
            </a:r>
            <a:r>
              <a:rPr lang="en-US" sz="2000" dirty="0">
                <a:solidFill>
                  <a:srgbClr val="4A2E94"/>
                </a:solidFill>
              </a:rPr>
              <a:t> o</a:t>
            </a:r>
          </a:p>
          <a:p>
            <a:r>
              <a:rPr lang="en-US" sz="2000" dirty="0" err="1">
                <a:solidFill>
                  <a:srgbClr val="4A2E94"/>
                </a:solidFill>
              </a:rPr>
              <a:t>reafirma</a:t>
            </a:r>
            <a:r>
              <a:rPr lang="en-US" sz="2000" dirty="0">
                <a:solidFill>
                  <a:srgbClr val="4A2E94"/>
                </a:solidFill>
              </a:rPr>
              <a:t> #2</a:t>
            </a:r>
          </a:p>
          <a:p>
            <a:endParaRPr lang="en-US" sz="2000" dirty="0">
              <a:solidFill>
                <a:srgbClr val="4A2E9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3027" y="5679371"/>
            <a:ext cx="138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venir Next Condensed Regular"/>
                <a:cs typeface="Avenir Next Condensed Regular"/>
              </a:rPr>
              <a:t>Conclusión</a:t>
            </a:r>
            <a:endParaRPr lang="en-U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8944" y="5339971"/>
            <a:ext cx="2055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A2E94"/>
                </a:solidFill>
              </a:rPr>
              <a:t>Enfrenta</a:t>
            </a:r>
            <a:r>
              <a:rPr lang="en-US" sz="2000" dirty="0">
                <a:solidFill>
                  <a:srgbClr val="4A2E94"/>
                </a:solidFill>
              </a:rPr>
              <a:t> </a:t>
            </a:r>
            <a:r>
              <a:rPr lang="en-US" sz="2000" dirty="0" err="1">
                <a:solidFill>
                  <a:srgbClr val="4A2E94"/>
                </a:solidFill>
              </a:rPr>
              <a:t>las</a:t>
            </a:r>
            <a:r>
              <a:rPr lang="en-US" sz="2000" dirty="0">
                <a:solidFill>
                  <a:srgbClr val="4A2E94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4A2E94"/>
                </a:solidFill>
              </a:rPr>
              <a:t>objeciones</a:t>
            </a:r>
            <a:r>
              <a:rPr lang="en-US" sz="2000" dirty="0">
                <a:solidFill>
                  <a:srgbClr val="4A2E94"/>
                </a:solidFill>
              </a:rPr>
              <a:t> o</a:t>
            </a:r>
          </a:p>
          <a:p>
            <a:r>
              <a:rPr lang="en-US" sz="2000" dirty="0" err="1">
                <a:solidFill>
                  <a:srgbClr val="4A2E94"/>
                </a:solidFill>
              </a:rPr>
              <a:t>reafirma</a:t>
            </a:r>
            <a:r>
              <a:rPr lang="en-US" sz="2000" dirty="0">
                <a:solidFill>
                  <a:srgbClr val="4A2E94"/>
                </a:solidFill>
              </a:rPr>
              <a:t> #3</a:t>
            </a:r>
          </a:p>
          <a:p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149792" y="4191173"/>
            <a:ext cx="2084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4A2E94"/>
                </a:solidFill>
              </a:rPr>
              <a:t>Apoya</a:t>
            </a:r>
            <a:r>
              <a:rPr lang="en-US" sz="2000" dirty="0">
                <a:solidFill>
                  <a:srgbClr val="4A2E94"/>
                </a:solidFill>
              </a:rPr>
              <a:t> la </a:t>
            </a:r>
            <a:r>
              <a:rPr lang="en-US" sz="2000" dirty="0" err="1">
                <a:solidFill>
                  <a:srgbClr val="4A2E94"/>
                </a:solidFill>
              </a:rPr>
              <a:t>razón</a:t>
            </a:r>
            <a:endParaRPr lang="en-US" sz="2000" dirty="0">
              <a:solidFill>
                <a:srgbClr val="4A2E94"/>
              </a:solidFill>
            </a:endParaRPr>
          </a:p>
          <a:p>
            <a:r>
              <a:rPr lang="en-US" sz="2000" dirty="0">
                <a:solidFill>
                  <a:srgbClr val="4A2E94"/>
                </a:solidFill>
              </a:rPr>
              <a:t>con </a:t>
            </a:r>
            <a:r>
              <a:rPr lang="en-US" sz="2000" dirty="0" err="1">
                <a:solidFill>
                  <a:srgbClr val="4A2E94"/>
                </a:solidFill>
              </a:rPr>
              <a:t>evidencia</a:t>
            </a:r>
            <a:endParaRPr lang="en-US" sz="2000" dirty="0">
              <a:solidFill>
                <a:srgbClr val="4A2E94"/>
              </a:solidFill>
            </a:endParaRP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665393" y="227799"/>
            <a:ext cx="2133792" cy="523220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 </a:t>
            </a:r>
            <a:r>
              <a:rPr lang="en-US" sz="2800" dirty="0" err="1">
                <a:solidFill>
                  <a:schemeClr val="bg1"/>
                </a:solidFill>
              </a:rPr>
              <a:t>Bosquejo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6271067" y="489409"/>
            <a:ext cx="394326" cy="11220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915927" y="751019"/>
            <a:ext cx="394326" cy="46623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26996" y="860619"/>
            <a:ext cx="123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 Mindy</a:t>
            </a:r>
          </a:p>
          <a:p>
            <a:r>
              <a:rPr lang="en-US" dirty="0" err="1">
                <a:solidFill>
                  <a:srgbClr val="FFFF00"/>
                </a:solidFill>
              </a:rPr>
              <a:t>Michalec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9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 </a:t>
            </a:r>
            <a:r>
              <a:rPr lang="en-US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citar</a:t>
            </a:r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fuentes</a:t>
            </a:r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seg</a:t>
            </a:r>
            <a:r>
              <a:rPr lang="en-US" altLang="ja-JP" sz="24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ún</a:t>
            </a:r>
            <a:r>
              <a:rPr lang="en-US" altLang="ja-JP" sz="24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el “Quick Study” de </a:t>
            </a:r>
            <a:r>
              <a:rPr lang="en-US" altLang="ja-JP" sz="24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Parthena</a:t>
            </a:r>
            <a:r>
              <a:rPr lang="en-US" altLang="ja-JP" sz="24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Draggett</a:t>
            </a:r>
            <a:r>
              <a:rPr lang="en-US" altLang="ja-JP" sz="24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solidFill>
                <a:srgbClr val="FFF29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Seg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ún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artículo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afecta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….”</a:t>
            </a:r>
          </a:p>
          <a:p>
            <a:endParaRPr lang="en-US" altLang="ja-JP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Según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primera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segunda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tercera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fuente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2037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Como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comenta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muestra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relata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indica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el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art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ículo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endParaRPr lang="en-US" altLang="ja-JP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El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autor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describe…</a:t>
            </a:r>
          </a:p>
        </p:txBody>
      </p:sp>
    </p:spTree>
    <p:extLst>
      <p:ext uri="{BB962C8B-B14F-4D97-AF65-F5344CB8AC3E}">
        <p14:creationId xmlns:p14="http://schemas.microsoft.com/office/powerpoint/2010/main" val="292308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citar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fuentes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seg</a:t>
            </a:r>
            <a:r>
              <a:rPr lang="en-US" altLang="ja-JP" sz="24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ún</a:t>
            </a:r>
            <a:r>
              <a:rPr lang="en-US" altLang="ja-JP" sz="24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el “Quick Study de </a:t>
            </a:r>
            <a:r>
              <a:rPr lang="en-US" altLang="ja-JP" sz="24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Parthena</a:t>
            </a:r>
            <a:r>
              <a:rPr lang="en-US" altLang="ja-JP" sz="24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Dreggett</a:t>
            </a:r>
            <a:r>
              <a:rPr lang="en-US" altLang="ja-JP" sz="24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solidFill>
                <a:srgbClr val="FFF3A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El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escritor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periodista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3200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Time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afirma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que.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primera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segunda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tercera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fuente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comenta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20582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Tanto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primera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fuente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segunda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concluyen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4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870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E9AD"/>
                </a:solidFill>
              </a:rPr>
              <a:t>El </a:t>
            </a:r>
            <a:r>
              <a:rPr lang="en-US" dirty="0" err="1">
                <a:solidFill>
                  <a:srgbClr val="FFE9AD"/>
                </a:solidFill>
              </a:rPr>
              <a:t>Objetivo</a:t>
            </a:r>
            <a:endParaRPr lang="en-US" dirty="0">
              <a:solidFill>
                <a:srgbClr val="FFE9A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Explicar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causas</a:t>
            </a:r>
            <a:r>
              <a:rPr lang="en-US" sz="3200" b="1" dirty="0"/>
              <a:t> y los </a:t>
            </a:r>
            <a:r>
              <a:rPr lang="en-US" sz="3200" b="1" dirty="0" err="1"/>
              <a:t>efectos</a:t>
            </a:r>
            <a:r>
              <a:rPr lang="en-US" sz="3200" b="1" dirty="0"/>
              <a:t> de la </a:t>
            </a:r>
            <a:r>
              <a:rPr lang="en-US" sz="3200" b="1" dirty="0" err="1"/>
              <a:t>situación</a:t>
            </a: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Convencer</a:t>
            </a:r>
            <a:r>
              <a:rPr lang="en-US" sz="3200" b="1" dirty="0"/>
              <a:t> al lector de </a:t>
            </a:r>
            <a:r>
              <a:rPr lang="en-US" sz="3200" b="1" dirty="0" err="1"/>
              <a:t>entrar</a:t>
            </a:r>
            <a:r>
              <a:rPr lang="en-US" sz="3200" b="1" dirty="0"/>
              <a:t> en </a:t>
            </a:r>
            <a:r>
              <a:rPr lang="en-US" sz="3200" b="1" dirty="0" err="1"/>
              <a:t>acción</a:t>
            </a:r>
            <a:r>
              <a:rPr lang="en-US" sz="3200" b="1" dirty="0"/>
              <a:t> o de </a:t>
            </a:r>
            <a:r>
              <a:rPr lang="en-US" sz="3200" b="1" dirty="0" err="1"/>
              <a:t>cambiar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manera</a:t>
            </a:r>
            <a:r>
              <a:rPr lang="en-US" sz="3200" b="1" dirty="0"/>
              <a:t> de </a:t>
            </a:r>
            <a:r>
              <a:rPr lang="en-US" sz="3200" b="1" dirty="0" err="1"/>
              <a:t>pensar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191887" y="2967335"/>
            <a:ext cx="276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fin de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8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evitar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plagio</a:t>
            </a:r>
            <a:endParaRPr lang="en-US" dirty="0">
              <a:solidFill>
                <a:srgbClr val="FFF3A3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1600200"/>
            <a:ext cx="3861372" cy="4288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Empieza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ensayo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con TUS ideas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Usa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fuentes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apoyar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TUS ideas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Usa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comillas</a:t>
            </a:r>
            <a:r>
              <a:rPr lang="ja-JP" alt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altLang="ja-JP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moderación</a:t>
            </a:r>
            <a:r>
              <a:rPr lang="en-US" altLang="ja-JP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citar</a:t>
            </a:r>
            <a:r>
              <a:rPr lang="en-US" altLang="ja-JP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tu</a:t>
            </a:r>
            <a:r>
              <a:rPr lang="en-US" altLang="ja-JP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fuente</a:t>
            </a:r>
            <a:endParaRPr lang="en-US" sz="2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199" y="1054847"/>
            <a:ext cx="4130675" cy="4288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800" dirty="0">
              <a:solidFill>
                <a:srgbClr val="FFFE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Parafrasea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ideas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pero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no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repetidamente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Sigue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cita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parafraseo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con un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buen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comentario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ejemplo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los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refuerce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2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27772"/>
            <a:ext cx="7583488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Por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ejemplo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con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comillas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2073275"/>
            <a:ext cx="8350250" cy="429101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E19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3200" dirty="0">
                <a:solidFill>
                  <a:srgbClr val="FFF3A3"/>
                </a:solidFill>
                <a:latin typeface="Arial" charset="0"/>
                <a:ea typeface="ＭＳ Ｐゴシック" charset="0"/>
              </a:rPr>
              <a:t>El </a:t>
            </a:r>
            <a:r>
              <a:rPr lang="en-US" sz="3200" dirty="0" err="1">
                <a:solidFill>
                  <a:srgbClr val="FFF3A3"/>
                </a:solidFill>
                <a:latin typeface="Arial" charset="0"/>
                <a:ea typeface="ＭＳ Ｐゴシック" charset="0"/>
              </a:rPr>
              <a:t>estr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és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prolongado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muchos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problemas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físicos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3200" dirty="0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Las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hormonas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sirven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bien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durante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momentos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de crisis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hacen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mucho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daño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manifestándose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cuerpo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cáncer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cardiacas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cirrosis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hígado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….y hasta la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muerte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prematura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según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artículo“Cómo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afecta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”.</a:t>
            </a:r>
            <a:endParaRPr lang="en-US" sz="3200" dirty="0">
              <a:solidFill>
                <a:srgbClr val="7EE7E7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4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Sin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comillas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7EE7E7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solidFill>
                  <a:srgbClr val="7EE7E7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Parafraseo</a:t>
            </a:r>
            <a:r>
              <a:rPr lang="en-US" dirty="0">
                <a:solidFill>
                  <a:srgbClr val="7EE7E7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60525"/>
            <a:ext cx="7997825" cy="429101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E19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3200" dirty="0">
                <a:solidFill>
                  <a:srgbClr val="FFF3A3"/>
                </a:solidFill>
                <a:latin typeface="Arial" charset="0"/>
                <a:ea typeface="ＭＳ Ｐゴシック" charset="0"/>
              </a:rPr>
              <a:t>El </a:t>
            </a:r>
            <a:r>
              <a:rPr lang="en-US" sz="3200" dirty="0" err="1">
                <a:solidFill>
                  <a:srgbClr val="FFF3A3"/>
                </a:solidFill>
                <a:latin typeface="Arial" charset="0"/>
                <a:ea typeface="ＭＳ Ｐゴシック" charset="0"/>
              </a:rPr>
              <a:t>estr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és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prolongado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muchos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problemas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físicos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3200" dirty="0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Según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artículo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afecta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”, la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adrenalina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sirve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bien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durante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momentos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de crisis,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muchas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cáncer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cirrosis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infartos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y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muy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a menudo, la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muerte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prematura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solidFill>
                <a:srgbClr val="7EE7E7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2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407147"/>
            <a:ext cx="7583488" cy="1143000"/>
          </a:xfrm>
        </p:spPr>
        <p:txBody>
          <a:bodyPr/>
          <a:lstStyle/>
          <a:p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Otro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ejemplo</a:t>
            </a:r>
            <a:b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err="1">
                <a:solidFill>
                  <a:srgbClr val="7EE7E7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Parafraseo</a:t>
            </a:r>
            <a:endParaRPr lang="en-US" sz="3600" dirty="0">
              <a:solidFill>
                <a:srgbClr val="7EE7E7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24075"/>
            <a:ext cx="8636000" cy="4291013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rgbClr val="FFFE19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3200" dirty="0">
                <a:solidFill>
                  <a:srgbClr val="FFF3A3"/>
                </a:solidFill>
                <a:latin typeface="Arial" charset="0"/>
                <a:ea typeface="ＭＳ Ｐゴシック" charset="0"/>
              </a:rPr>
              <a:t>El </a:t>
            </a:r>
            <a:r>
              <a:rPr lang="en-US" sz="3200" dirty="0" err="1">
                <a:solidFill>
                  <a:srgbClr val="FFF3A3"/>
                </a:solidFill>
                <a:latin typeface="Arial" charset="0"/>
                <a:ea typeface="ＭＳ Ｐゴシック" charset="0"/>
              </a:rPr>
              <a:t>estr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és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prolongado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muchos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problemas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físicos</a:t>
            </a:r>
            <a:r>
              <a:rPr lang="en-US" altLang="ja-JP" sz="32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3200" dirty="0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Como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destaca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autor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de “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afecta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”, la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adrenalina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sirve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bien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durante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momentos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de crisis,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muchas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cáncer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cirrosis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infartos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, y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muy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a menudo, la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muerte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prematura</a:t>
            </a:r>
            <a:r>
              <a:rPr lang="en-US" altLang="ja-JP" sz="32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solidFill>
                <a:srgbClr val="7EE7E7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457200"/>
            <a:ext cx="7583488" cy="1143000"/>
          </a:xfrm>
        </p:spPr>
        <p:txBody>
          <a:bodyPr/>
          <a:lstStyle/>
          <a:p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dirty="0" err="1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parafraseo</a:t>
            </a:r>
            <a:r>
              <a:rPr lang="en-US" dirty="0">
                <a:solidFill>
                  <a:srgbClr val="FFF3A3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dirty="0" err="1">
                <a:solidFill>
                  <a:srgbClr val="71C3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</a:t>
            </a:r>
            <a:r>
              <a:rPr lang="en-US" altLang="ja-JP" dirty="0" err="1">
                <a:solidFill>
                  <a:srgbClr val="71C3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éntesis</a:t>
            </a:r>
            <a:endParaRPr lang="en-US" dirty="0">
              <a:solidFill>
                <a:srgbClr val="71C3D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74" y="2219325"/>
            <a:ext cx="8763000" cy="4291013"/>
          </a:xfrm>
          <a:ln>
            <a:solidFill>
              <a:srgbClr val="71C3DD"/>
            </a:solidFill>
          </a:ln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FE19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2800" dirty="0">
                <a:solidFill>
                  <a:srgbClr val="FFF3A3"/>
                </a:solidFill>
                <a:latin typeface="Arial" charset="0"/>
                <a:ea typeface="ＭＳ Ｐゴシック" charset="0"/>
              </a:rPr>
              <a:t>El </a:t>
            </a:r>
            <a:r>
              <a:rPr lang="en-US" sz="2800" dirty="0" err="1">
                <a:solidFill>
                  <a:srgbClr val="FFF3A3"/>
                </a:solidFill>
                <a:latin typeface="Arial" charset="0"/>
                <a:ea typeface="ＭＳ Ｐゴシック" charset="0"/>
              </a:rPr>
              <a:t>estr</a:t>
            </a:r>
            <a:r>
              <a:rPr lang="en-US" altLang="ja-JP" sz="28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és</a:t>
            </a:r>
            <a:r>
              <a:rPr lang="en-US" altLang="ja-JP" sz="28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prolongado</a:t>
            </a:r>
            <a:r>
              <a:rPr lang="en-US" altLang="ja-JP" sz="28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28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muchos</a:t>
            </a:r>
            <a:r>
              <a:rPr lang="en-US" altLang="ja-JP" sz="28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problemas</a:t>
            </a:r>
            <a:r>
              <a:rPr lang="en-US" altLang="ja-JP" sz="2800" dirty="0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FFF3A3"/>
                </a:solidFill>
                <a:latin typeface="Arial" charset="0"/>
                <a:ea typeface="ＭＳ Ｐゴシック" charset="0"/>
                <a:cs typeface="ＭＳ Ｐゴシック" charset="0"/>
              </a:rPr>
              <a:t>físicas</a:t>
            </a:r>
            <a:r>
              <a:rPr lang="en-US" altLang="ja-JP" sz="2800" dirty="0">
                <a:solidFill>
                  <a:srgbClr val="64E77E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adrenalina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ayuda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durante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emergencias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repentinas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muchas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dolencias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cuando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encuentra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por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mucho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tiempo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en el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cuerpo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Unas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resultantes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son el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cáncer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cirrosis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infartos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, y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muy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a menudo, la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muerte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prematura</a:t>
            </a:r>
            <a:r>
              <a:rPr lang="en-US" altLang="ja-JP" sz="2800" dirty="0">
                <a:solidFill>
                  <a:srgbClr val="71C3DD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2800" dirty="0">
                <a:solidFill>
                  <a:srgbClr val="7EE7E7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(¿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afecta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?)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317500" y="1349375"/>
            <a:ext cx="1603375" cy="400110"/>
          </a:xfrm>
          <a:prstGeom prst="rect">
            <a:avLst/>
          </a:prstGeom>
          <a:noFill/>
          <a:ln w="50800">
            <a:solidFill>
              <a:srgbClr val="71C3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71C3DD"/>
                </a:solidFill>
              </a:rPr>
              <a:t>parafraseo</a:t>
            </a:r>
            <a:endParaRPr lang="en-US" sz="2000" dirty="0">
              <a:solidFill>
                <a:srgbClr val="71C3DD"/>
              </a:solidFill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3578225" y="5893832"/>
            <a:ext cx="3967477" cy="369332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art</a:t>
            </a:r>
            <a:r>
              <a:rPr lang="en-US" altLang="ja-JP" dirty="0" err="1">
                <a:solidFill>
                  <a:schemeClr val="bg1"/>
                </a:solidFill>
              </a:rPr>
              <a:t>ículo</a:t>
            </a:r>
            <a:r>
              <a:rPr lang="en-US" altLang="ja-JP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par</a:t>
            </a:r>
            <a:r>
              <a:rPr lang="en-US" altLang="ja-JP" dirty="0" err="1">
                <a:solidFill>
                  <a:schemeClr val="bg1"/>
                </a:solidFill>
              </a:rPr>
              <a:t>éntesis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 flipV="1">
            <a:off x="3703634" y="5366266"/>
            <a:ext cx="519115" cy="52756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-212399" y="2423847"/>
            <a:ext cx="1666224" cy="317500"/>
          </a:xfrm>
          <a:prstGeom prst="bentUpArrow">
            <a:avLst>
              <a:gd name="adj1" fmla="val 25000"/>
              <a:gd name="adj2" fmla="val 23915"/>
              <a:gd name="adj3" fmla="val 25000"/>
            </a:avLst>
          </a:prstGeom>
          <a:ln w="9525" cmpd="sng">
            <a:solidFill>
              <a:srgbClr val="71C3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518272"/>
            <a:ext cx="7583488" cy="1143000"/>
          </a:xfrm>
        </p:spPr>
        <p:txBody>
          <a:bodyPr/>
          <a:lstStyle/>
          <a:p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parafraseo</a:t>
            </a:r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dirty="0" err="1">
                <a:solidFill>
                  <a:srgbClr val="CCFFCC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</a:t>
            </a:r>
            <a:r>
              <a:rPr lang="en-US" altLang="ja-JP" dirty="0" err="1">
                <a:solidFill>
                  <a:srgbClr val="CCFFCC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éntesis</a:t>
            </a:r>
            <a:endParaRPr lang="en-US" dirty="0">
              <a:solidFill>
                <a:srgbClr val="CCFFCC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2108200"/>
            <a:ext cx="8778875" cy="4291013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rgbClr val="FFFE19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3200" dirty="0">
                <a:solidFill>
                  <a:srgbClr val="FFF29F"/>
                </a:solidFill>
                <a:latin typeface="Arial" charset="0"/>
                <a:ea typeface="ＭＳ Ｐゴシック" charset="0"/>
              </a:rPr>
              <a:t>El </a:t>
            </a:r>
            <a:r>
              <a:rPr lang="en-US" sz="3200" dirty="0" err="1">
                <a:solidFill>
                  <a:srgbClr val="FFF29F"/>
                </a:solidFill>
                <a:latin typeface="Arial" charset="0"/>
                <a:ea typeface="ＭＳ Ｐゴシック" charset="0"/>
              </a:rPr>
              <a:t>estr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és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prolongado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muchos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problemas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físicos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altLang="ja-JP" sz="3200" dirty="0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adrenalina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ayuda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durante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emergencias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repentinas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causa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muchas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dolencias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cuando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encuentra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por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mucho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tiempo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en el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cuerpo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Unas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resultantes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son el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cáncer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cirrosis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infartos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, y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muy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a menudo, la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muerte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prematura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.  (</a:t>
            </a:r>
            <a:r>
              <a:rPr lang="en-US" altLang="ja-JP" sz="3200" dirty="0" err="1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Fuente</a:t>
            </a:r>
            <a:r>
              <a:rPr lang="en-US" altLang="ja-JP" sz="3200" dirty="0">
                <a:solidFill>
                  <a:srgbClr val="CCFFCC"/>
                </a:solidFill>
                <a:latin typeface="Arial" charset="0"/>
                <a:ea typeface="ＭＳ Ｐゴシック" charset="0"/>
                <a:cs typeface="ＭＳ Ｐゴシック" charset="0"/>
              </a:rPr>
              <a:t> 1)</a:t>
            </a:r>
            <a:endParaRPr lang="en-US" sz="3200" dirty="0">
              <a:solidFill>
                <a:srgbClr val="CCFF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682875" y="6096000"/>
            <a:ext cx="3804722" cy="369332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Cuando</a:t>
            </a:r>
            <a:r>
              <a:rPr lang="en-US" dirty="0">
                <a:solidFill>
                  <a:schemeClr val="bg1"/>
                </a:solidFill>
              </a:rPr>
              <a:t> hay </a:t>
            </a:r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altLang="ja-JP" dirty="0" err="1">
                <a:solidFill>
                  <a:schemeClr val="bg1"/>
                </a:solidFill>
              </a:rPr>
              <a:t>ás</a:t>
            </a:r>
            <a:r>
              <a:rPr lang="en-US" altLang="ja-JP" dirty="0">
                <a:solidFill>
                  <a:schemeClr val="bg1"/>
                </a:solidFill>
              </a:rPr>
              <a:t> de </a:t>
            </a:r>
            <a:r>
              <a:rPr lang="en-US" altLang="ja-JP" dirty="0" err="1">
                <a:solidFill>
                  <a:schemeClr val="bg1"/>
                </a:solidFill>
              </a:rPr>
              <a:t>una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fuente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 flipV="1">
            <a:off x="5191125" y="5778500"/>
            <a:ext cx="508000" cy="3175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7" y="0"/>
            <a:ext cx="7583488" cy="1804147"/>
          </a:xfrm>
        </p:spPr>
        <p:txBody>
          <a:bodyPr/>
          <a:lstStyle/>
          <a:p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Sigue</a:t>
            </a: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cita</a:t>
            </a:r>
            <a:r>
              <a:rPr lang="en-US" altLang="ja-JP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con un </a:t>
            </a:r>
            <a:r>
              <a:rPr lang="en-US" altLang="ja-JP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buen</a:t>
            </a:r>
            <a:r>
              <a:rPr lang="en-US" altLang="ja-JP" sz="4400" dirty="0"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400" dirty="0" err="1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comentario</a:t>
            </a:r>
            <a:r>
              <a:rPr lang="en-US" altLang="ja-JP" sz="4400" dirty="0"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altLang="ja-JP" sz="4400" dirty="0"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400" dirty="0" err="1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ejemplo</a:t>
            </a:r>
            <a:r>
              <a:rPr lang="en-US" altLang="ja-JP" sz="4400" dirty="0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4400" dirty="0">
              <a:solidFill>
                <a:srgbClr val="91D0D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0522"/>
            <a:ext cx="8366125" cy="429101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E19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Las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hormonas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sirven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bien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durante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momentos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de crisis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hacen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mucho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daño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manifestándose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cuerpo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cáncer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cardiacas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cirrosis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hígado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….y hasta 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muerte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prematura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según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artículo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Afecta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. La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mayoría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tiene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raíz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endParaRPr lang="en-US" sz="3200" dirty="0">
              <a:solidFill>
                <a:srgbClr val="91D0DD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6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38044"/>
            <a:ext cx="7583488" cy="1672478"/>
          </a:xfrm>
        </p:spPr>
        <p:txBody>
          <a:bodyPr/>
          <a:lstStyle/>
          <a:p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Sigue</a:t>
            </a: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cita</a:t>
            </a:r>
            <a:r>
              <a:rPr lang="en-US" altLang="ja-JP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con un </a:t>
            </a:r>
            <a:r>
              <a:rPr lang="en-US" altLang="ja-JP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buen</a:t>
            </a:r>
            <a:r>
              <a:rPr lang="en-US" altLang="ja-JP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400" dirty="0" err="1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ejemplo</a:t>
            </a:r>
            <a:r>
              <a:rPr lang="en-US" altLang="ja-JP" sz="4400" dirty="0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altLang="ja-JP" sz="4400" dirty="0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400" dirty="0" err="1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anécdota</a:t>
            </a:r>
            <a:r>
              <a:rPr lang="en-US" altLang="ja-JP" sz="4400" dirty="0">
                <a:solidFill>
                  <a:srgbClr val="91D0D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4400" dirty="0">
              <a:solidFill>
                <a:srgbClr val="91D0D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171700"/>
            <a:ext cx="7615238" cy="429101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ja-JP" dirty="0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mayoría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tiene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raíz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200" dirty="0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año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agobiante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, mi padre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padeció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varias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enfermedades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cada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diferente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infecciones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erupciones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sus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piernas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inflamación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hombro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problemas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digestión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Cuando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por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fin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acabó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su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suplicio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todas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sus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dolencias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altLang="ja-JP" sz="3200" dirty="0" err="1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curaron</a:t>
            </a:r>
            <a:r>
              <a:rPr lang="en-US" altLang="ja-JP" sz="3200" dirty="0">
                <a:solidFill>
                  <a:srgbClr val="91D0DD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solidFill>
                <a:srgbClr val="91D0DD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3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80975"/>
            <a:ext cx="7924800" cy="2133600"/>
          </a:xfrm>
        </p:spPr>
        <p:txBody>
          <a:bodyPr/>
          <a:lstStyle/>
          <a:p>
            <a:r>
              <a:rPr lang="es-ES_tradnl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 vez de usar </a:t>
            </a:r>
            <a:r>
              <a:rPr lang="es-ES_tradnl" altLang="ja-JP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altLang="ja-JP" dirty="0">
                <a:solidFill>
                  <a:srgbClr val="FFA4CB"/>
                </a:solidFill>
                <a:latin typeface="Arial" charset="0"/>
                <a:ea typeface="ＭＳ Ｐゴシック" charset="0"/>
                <a:cs typeface="ＭＳ Ｐゴシック" charset="0"/>
              </a:rPr>
              <a:t>“dice” 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(según el  “Quick </a:t>
            </a:r>
            <a:r>
              <a:rPr lang="es-ES_tradnl" altLang="ja-JP" sz="20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Study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” de </a:t>
            </a:r>
            <a:r>
              <a:rPr lang="es-ES_tradnl" altLang="ja-JP" sz="20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Parthena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altLang="ja-JP" sz="20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Draggett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solidFill>
                <a:srgbClr val="FFF29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43125"/>
            <a:ext cx="3810000" cy="3952875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Afirma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Informa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Reporta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Comunica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Explica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Comenta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2242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43125"/>
            <a:ext cx="3810000" cy="371475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Indica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Escribe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Analiza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Difunde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(broadcasts, spreads)</a:t>
            </a:r>
          </a:p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Menciona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0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5275"/>
            <a:ext cx="7924800" cy="2133600"/>
          </a:xfrm>
        </p:spPr>
        <p:txBody>
          <a:bodyPr/>
          <a:lstStyle/>
          <a:p>
            <a:r>
              <a:rPr lang="es-ES_tradnl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 vez de usar</a:t>
            </a:r>
            <a:r>
              <a:rPr lang="es-ES_tradnl" altLang="ja-JP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altLang="ja-JP" dirty="0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s-ES_tradnl" altLang="ja-JP" dirty="0">
                <a:solidFill>
                  <a:srgbClr val="FFA4CB"/>
                </a:solidFill>
                <a:effectLst>
                  <a:outerShdw blurRad="101600" dist="12700" dir="3600000" algn="tl" rotWithShape="0">
                    <a:schemeClr val="tx1">
                      <a:alpha val="30000"/>
                    </a:scheme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piensa</a:t>
            </a:r>
            <a:r>
              <a:rPr lang="es-ES_tradnl" altLang="ja-JP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(según el “Quick </a:t>
            </a:r>
            <a:r>
              <a:rPr lang="es-ES_tradnl" altLang="ja-JP" sz="20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Study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” de </a:t>
            </a:r>
            <a:r>
              <a:rPr lang="es-ES_tradnl" altLang="ja-JP" sz="20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Parthena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altLang="ja-JP" sz="20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Draggett</a:t>
            </a:r>
            <a:r>
              <a:rPr lang="es-ES_tradnl" altLang="ja-JP" sz="20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solidFill>
                <a:srgbClr val="FFF29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3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/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Opina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Sostiene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(maintains)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Expresa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Insiste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en..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3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36850"/>
            <a:ext cx="38100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Interpreta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Enfatiza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Destaca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(stresses, emphasizes)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Hace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hincapié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(stresses, emphasizes)</a:t>
            </a:r>
          </a:p>
        </p:txBody>
      </p:sp>
    </p:spTree>
    <p:extLst>
      <p:ext uri="{BB962C8B-B14F-4D97-AF65-F5344CB8AC3E}">
        <p14:creationId xmlns:p14="http://schemas.microsoft.com/office/powerpoint/2010/main" val="76732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¿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Cómo</a:t>
            </a:r>
            <a:r>
              <a:rPr lang="en-US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convencerlo</a:t>
            </a:r>
            <a:r>
              <a:rPr lang="en-US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 </a:t>
            </a:r>
            <a:r>
              <a:rPr lang="en-US" sz="2800" b="1" dirty="0" err="1"/>
              <a:t>Analicen</a:t>
            </a:r>
            <a:r>
              <a:rPr lang="en-US" sz="2800" b="1" dirty="0"/>
              <a:t> </a:t>
            </a:r>
            <a:r>
              <a:rPr lang="en-US" sz="2800" b="1" u="sng" dirty="0" err="1">
                <a:solidFill>
                  <a:srgbClr val="FFB3D3"/>
                </a:solidFill>
              </a:rPr>
              <a:t>las</a:t>
            </a:r>
            <a:r>
              <a:rPr lang="en-US" sz="2800" b="1" u="sng" dirty="0">
                <a:solidFill>
                  <a:srgbClr val="FFB3D3"/>
                </a:solidFill>
              </a:rPr>
              <a:t> </a:t>
            </a:r>
            <a:r>
              <a:rPr lang="en-US" sz="2800" b="1" u="sng" dirty="0" err="1">
                <a:solidFill>
                  <a:srgbClr val="FFB3D3"/>
                </a:solidFill>
              </a:rPr>
              <a:t>causas</a:t>
            </a:r>
            <a:r>
              <a:rPr lang="en-US" sz="2800" b="1" u="sng" dirty="0">
                <a:solidFill>
                  <a:srgbClr val="FFB3D3"/>
                </a:solidFill>
              </a:rPr>
              <a:t> </a:t>
            </a:r>
            <a:r>
              <a:rPr lang="en-US" sz="2800" b="1" dirty="0"/>
              <a:t>de la </a:t>
            </a:r>
            <a:r>
              <a:rPr lang="en-US" sz="2800" b="1" dirty="0" err="1"/>
              <a:t>situación</a:t>
            </a:r>
            <a:r>
              <a:rPr lang="en-US" sz="2800" b="1" dirty="0"/>
              <a:t>.  </a:t>
            </a:r>
            <a:r>
              <a:rPr lang="en-US" sz="2800" b="1" dirty="0" err="1"/>
              <a:t>Expónganlas</a:t>
            </a:r>
            <a:r>
              <a:rPr lang="en-US" sz="2800" b="1" dirty="0"/>
              <a:t>. ¿</a:t>
            </a:r>
            <a:r>
              <a:rPr lang="en-US" sz="2800" b="1" dirty="0" err="1"/>
              <a:t>Qué</a:t>
            </a:r>
            <a:r>
              <a:rPr lang="en-US" sz="2800" b="1" dirty="0"/>
              <a:t> </a:t>
            </a:r>
            <a:r>
              <a:rPr lang="en-US" sz="2800" b="1" dirty="0" err="1"/>
              <a:t>causó</a:t>
            </a:r>
            <a:r>
              <a:rPr lang="en-US" sz="2800" b="1" dirty="0"/>
              <a:t> el </a:t>
            </a:r>
            <a:r>
              <a:rPr lang="en-US" sz="2800" b="1" dirty="0" err="1"/>
              <a:t>problema</a:t>
            </a:r>
            <a:r>
              <a:rPr lang="en-US" sz="2800" b="1" dirty="0"/>
              <a:t>?</a:t>
            </a:r>
          </a:p>
          <a:p>
            <a:endParaRPr lang="en-US" sz="2800" b="1" dirty="0"/>
          </a:p>
          <a:p>
            <a:r>
              <a:rPr lang="en-US" sz="2800" b="1" dirty="0" err="1"/>
              <a:t>Expongan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FFB3D3"/>
                </a:solidFill>
              </a:rPr>
              <a:t>los </a:t>
            </a:r>
            <a:r>
              <a:rPr lang="en-US" sz="2800" b="1" u="sng" dirty="0" err="1">
                <a:solidFill>
                  <a:srgbClr val="FFB3D3"/>
                </a:solidFill>
              </a:rPr>
              <a:t>efectos</a:t>
            </a:r>
            <a:r>
              <a:rPr lang="en-US" sz="2800" b="1" u="sng" dirty="0">
                <a:solidFill>
                  <a:srgbClr val="FFB3D3"/>
                </a:solidFill>
              </a:rPr>
              <a:t> </a:t>
            </a:r>
            <a:r>
              <a:rPr lang="en-US" sz="2800" b="1" dirty="0" err="1"/>
              <a:t>negativos</a:t>
            </a:r>
            <a:r>
              <a:rPr lang="en-US" sz="2800" b="1" dirty="0"/>
              <a:t>/</a:t>
            </a:r>
            <a:r>
              <a:rPr lang="en-US" sz="2800" b="1" dirty="0" err="1"/>
              <a:t>dañinos</a:t>
            </a:r>
            <a:r>
              <a:rPr lang="en-US" sz="2800" b="1" dirty="0"/>
              <a:t> de la </a:t>
            </a:r>
            <a:r>
              <a:rPr lang="en-US" sz="2800" b="1" dirty="0" err="1"/>
              <a:t>situación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 err="1"/>
              <a:t>Usen</a:t>
            </a:r>
            <a:r>
              <a:rPr lang="en-US" sz="2800" b="1" dirty="0"/>
              <a:t> </a:t>
            </a:r>
            <a:r>
              <a:rPr lang="en-US" sz="2800" b="1" u="sng" dirty="0" err="1">
                <a:solidFill>
                  <a:srgbClr val="FFB3D3"/>
                </a:solidFill>
              </a:rPr>
              <a:t>evidencia</a:t>
            </a:r>
            <a:r>
              <a:rPr lang="en-US" sz="2800" b="1" dirty="0"/>
              <a:t> </a:t>
            </a:r>
            <a:r>
              <a:rPr lang="en-US" sz="2800" b="1" dirty="0" err="1"/>
              <a:t>concreta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comprobar</a:t>
            </a:r>
            <a:r>
              <a:rPr lang="en-US" sz="2800" b="1" dirty="0"/>
              <a:t> y </a:t>
            </a:r>
            <a:r>
              <a:rPr lang="en-US" sz="2800" b="1" dirty="0" err="1"/>
              <a:t>apoyar</a:t>
            </a:r>
            <a:r>
              <a:rPr lang="en-US" sz="2800" b="1" dirty="0"/>
              <a:t> </a:t>
            </a:r>
            <a:r>
              <a:rPr lang="en-US" sz="2800" b="1" dirty="0" err="1"/>
              <a:t>sus</a:t>
            </a:r>
            <a:r>
              <a:rPr lang="en-US" sz="2800" b="1" dirty="0"/>
              <a:t> </a:t>
            </a:r>
            <a:r>
              <a:rPr lang="en-US" sz="2800" b="1" dirty="0" err="1"/>
              <a:t>afirmaciones</a:t>
            </a:r>
            <a:r>
              <a:rPr lang="en-US" sz="2800" b="1" dirty="0"/>
              <a:t>.                     </a:t>
            </a:r>
            <a:r>
              <a:rPr lang="en-US" dirty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29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502397"/>
            <a:ext cx="7583488" cy="1143000"/>
          </a:xfrm>
        </p:spPr>
        <p:txBody>
          <a:bodyPr/>
          <a:lstStyle/>
          <a:p>
            <a:r>
              <a:rPr lang="en-US" sz="60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 no </a:t>
            </a:r>
            <a:r>
              <a:rPr lang="en-US" sz="60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repetir</a:t>
            </a:r>
            <a:r>
              <a:rPr lang="en-US" sz="60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palabras</a:t>
            </a:r>
            <a:r>
              <a:rPr lang="en-US" sz="60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2330450"/>
            <a:ext cx="7232650" cy="429101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Usa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www.wordreference.com</a:t>
            </a:r>
            <a:r>
              <a:rPr lang="en-US" sz="3200" dirty="0">
                <a:solidFill>
                  <a:srgbClr val="FFA4CB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y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aprieta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sinónimos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</a:p>
          <a:p>
            <a:endParaRPr lang="en-US" altLang="ja-JP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Definición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32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Sinónimos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Conjugator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/ in context / images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9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endParaRPr lang="en-US" sz="5400" dirty="0">
              <a:solidFill>
                <a:srgbClr val="FFF88E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Destacar</a:t>
            </a:r>
            <a:endParaRPr lang="en-US" altLang="ja-JP" sz="3600" dirty="0">
              <a:solidFill>
                <a:srgbClr val="FFF88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Descollar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despuntar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preponderar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predominar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sobresalir,subrayar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dinstinguirse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señalarse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predominar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preponderar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1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1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8488" y="-697686"/>
            <a:ext cx="7772400" cy="2524125"/>
          </a:xfrm>
        </p:spPr>
        <p:txBody>
          <a:bodyPr/>
          <a:lstStyle/>
          <a:p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 </a:t>
            </a:r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ensayos</a:t>
            </a: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formales</a:t>
            </a: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b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usen</a:t>
            </a: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400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segunda</a:t>
            </a:r>
            <a:r>
              <a:rPr lang="en-US" sz="4400" dirty="0">
                <a:solidFill>
                  <a:srgbClr val="FFF29F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persona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773113" y="2651125"/>
            <a:ext cx="7597775" cy="40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dirty="0" err="1">
                <a:solidFill>
                  <a:schemeClr val="bg1"/>
                </a:solidFill>
              </a:rPr>
              <a:t>T</a:t>
            </a:r>
            <a:r>
              <a:rPr lang="en-US" altLang="ja-JP" sz="3600" dirty="0" err="1">
                <a:solidFill>
                  <a:schemeClr val="bg1"/>
                </a:solidFill>
              </a:rPr>
              <a:t>ú</a:t>
            </a:r>
            <a:r>
              <a:rPr lang="en-US" altLang="ja-JP" sz="3600" dirty="0">
                <a:solidFill>
                  <a:schemeClr val="bg1"/>
                </a:solidFill>
              </a:rPr>
              <a:t>								</a:t>
            </a:r>
            <a:r>
              <a:rPr lang="en-US" altLang="ja-JP" sz="3600" dirty="0" err="1">
                <a:solidFill>
                  <a:schemeClr val="bg1"/>
                </a:solidFill>
              </a:rPr>
              <a:t>Vosotros</a:t>
            </a:r>
            <a:endParaRPr lang="en-US" altLang="ja-JP" sz="3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ja-JP" sz="3600" dirty="0" err="1">
                <a:solidFill>
                  <a:schemeClr val="bg1"/>
                </a:solidFill>
              </a:rPr>
              <a:t>Usted</a:t>
            </a:r>
            <a:r>
              <a:rPr lang="en-US" altLang="ja-JP" sz="3600" dirty="0">
                <a:solidFill>
                  <a:schemeClr val="bg1"/>
                </a:solidFill>
              </a:rPr>
              <a:t>							</a:t>
            </a:r>
            <a:r>
              <a:rPr lang="en-US" altLang="ja-JP" sz="3600" dirty="0" err="1">
                <a:solidFill>
                  <a:schemeClr val="bg1"/>
                </a:solidFill>
              </a:rPr>
              <a:t>Ustedes</a:t>
            </a:r>
            <a:endParaRPr lang="en-US" altLang="ja-JP" sz="3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altLang="ja-JP" sz="3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ja-JP" sz="3600" dirty="0" err="1">
                <a:solidFill>
                  <a:schemeClr val="bg1"/>
                </a:solidFill>
              </a:rPr>
              <a:t>Afírmativo</a:t>
            </a:r>
            <a:r>
              <a:rPr lang="en-US" altLang="ja-JP" sz="3600" dirty="0">
                <a:solidFill>
                  <a:schemeClr val="bg1"/>
                </a:solidFill>
              </a:rPr>
              <a:t>:  </a:t>
            </a:r>
            <a:r>
              <a:rPr lang="en-US" altLang="ja-JP" sz="3600" dirty="0" err="1">
                <a:solidFill>
                  <a:schemeClr val="bg1"/>
                </a:solidFill>
              </a:rPr>
              <a:t>Trabaja</a:t>
            </a:r>
            <a:r>
              <a:rPr lang="en-US" altLang="ja-JP" sz="3600" dirty="0">
                <a:solidFill>
                  <a:schemeClr val="bg1"/>
                </a:solidFill>
              </a:rPr>
              <a:t>; </a:t>
            </a:r>
            <a:r>
              <a:rPr lang="en-US" altLang="ja-JP" sz="3600" dirty="0" err="1">
                <a:solidFill>
                  <a:schemeClr val="bg1"/>
                </a:solidFill>
              </a:rPr>
              <a:t>Trabaje</a:t>
            </a:r>
            <a:r>
              <a:rPr lang="en-US" altLang="ja-JP" sz="3600" dirty="0">
                <a:solidFill>
                  <a:schemeClr val="bg1"/>
                </a:solidFill>
              </a:rPr>
              <a:t>; </a:t>
            </a:r>
            <a:r>
              <a:rPr lang="en-US" altLang="ja-JP" sz="3600" dirty="0" err="1">
                <a:solidFill>
                  <a:schemeClr val="bg1"/>
                </a:solidFill>
              </a:rPr>
              <a:t>Trabajen</a:t>
            </a:r>
            <a:r>
              <a:rPr lang="en-US" altLang="ja-JP" sz="3600" dirty="0">
                <a:solidFill>
                  <a:schemeClr val="bg1"/>
                </a:solidFill>
              </a:rPr>
              <a:t>; </a:t>
            </a:r>
            <a:r>
              <a:rPr lang="en-US" altLang="ja-JP" sz="3600" dirty="0" err="1">
                <a:solidFill>
                  <a:schemeClr val="bg1"/>
                </a:solidFill>
              </a:rPr>
              <a:t>Trabajad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3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2397"/>
            <a:ext cx="7583488" cy="1143000"/>
          </a:xfrm>
        </p:spPr>
        <p:txBody>
          <a:bodyPr/>
          <a:lstStyle/>
          <a:p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prstClr val="black">
                      <a:alpha val="97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en-US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prstClr val="black">
                      <a:alpha val="97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usen</a:t>
            </a:r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prstClr val="black">
                      <a:alpha val="97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>
                <a:solidFill>
                  <a:srgbClr val="FFF29F"/>
                </a:solidFill>
                <a:effectLst>
                  <a:outerShdw blurRad="101600" dist="12700" dir="3600000" algn="tl" rotWithShape="0">
                    <a:prstClr val="black">
                      <a:alpha val="97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segunda</a:t>
            </a:r>
            <a:r>
              <a:rPr lang="en-US" dirty="0">
                <a:solidFill>
                  <a:srgbClr val="FFF29F"/>
                </a:solidFill>
                <a:effectLst>
                  <a:outerShdw blurRad="101600" dist="12700" dir="3600000" algn="tl" rotWithShape="0">
                    <a:prstClr val="black">
                      <a:alpha val="97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persona</a:t>
            </a:r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No: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3200" dirty="0" err="1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altLang="ja-JP" sz="3200" dirty="0" err="1">
                <a:solidFill>
                  <a:srgbClr val="FFFE19"/>
                </a:solidFill>
                <a:latin typeface="Arial" charset="0"/>
                <a:ea typeface="ＭＳ Ｐゴシック" charset="0"/>
                <a:cs typeface="ＭＳ Ｐゴシック" charset="0"/>
              </a:rPr>
              <a:t>ú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) no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debes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comer comida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basura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altLang="ja-JP" sz="3200" dirty="0" err="1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Sí</a:t>
            </a:r>
            <a:r>
              <a:rPr lang="en-US" altLang="ja-JP" sz="3200" dirty="0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 No </a:t>
            </a:r>
            <a:r>
              <a:rPr lang="en-US" altLang="ja-JP" sz="3200" dirty="0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altLang="ja-JP" sz="3200" dirty="0" err="1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debe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comer comida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basura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No:  </a:t>
            </a:r>
            <a:r>
              <a:rPr lang="en-US" altLang="ja-JP" sz="32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Usted</a:t>
            </a:r>
            <a:r>
              <a:rPr lang="en-US" altLang="ja-JP" sz="32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necesita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ejercicios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altLang="ja-JP" sz="3200" dirty="0" err="1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Sí</a:t>
            </a:r>
            <a:r>
              <a:rPr lang="en-US" altLang="ja-JP" sz="3200" dirty="0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altLang="ja-JP" sz="3200" dirty="0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altLang="ja-JP" sz="3200" dirty="0" err="1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necesita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ejercicios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	    </a:t>
            </a:r>
            <a:r>
              <a:rPr lang="en-US" altLang="ja-JP" sz="3200" dirty="0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Hay </a:t>
            </a:r>
            <a:r>
              <a:rPr lang="en-US" altLang="ja-JP" sz="3200" dirty="0" err="1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ejercicios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endParaRPr lang="en-US" altLang="ja-JP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08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470647"/>
            <a:ext cx="7583488" cy="1143000"/>
          </a:xfrm>
        </p:spPr>
        <p:txBody>
          <a:bodyPr/>
          <a:lstStyle/>
          <a:p>
            <a:r>
              <a:rPr lang="en-US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en-US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usen</a:t>
            </a:r>
            <a:r>
              <a:rPr lang="en-US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segunda</a:t>
            </a:r>
            <a:r>
              <a:rPr lang="en-US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persona</a:t>
            </a: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1" y="2438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3600" dirty="0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No:  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Si  </a:t>
            </a:r>
            <a:r>
              <a:rPr lang="en-US" altLang="ja-JP" sz="36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tienes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600" dirty="0" err="1">
                <a:solidFill>
                  <a:srgbClr val="FFF29F"/>
                </a:solidFill>
                <a:latin typeface="Arial" charset="0"/>
                <a:ea typeface="ＭＳ Ｐゴシック" charset="0"/>
                <a:cs typeface="ＭＳ Ｐゴシック" charset="0"/>
              </a:rPr>
              <a:t>tu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vida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Tx/>
              <a:buNone/>
            </a:pPr>
            <a:r>
              <a:rPr lang="en-US" altLang="ja-JP" sz="36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Sí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altLang="ja-JP" sz="3600" dirty="0">
                <a:solidFill>
                  <a:srgbClr val="8EE0B3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altLang="ja-JP" sz="36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tiene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la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vida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Tx/>
              <a:buNone/>
            </a:pP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      Si </a:t>
            </a:r>
            <a:r>
              <a:rPr lang="en-US" altLang="ja-JP" sz="36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uno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tiene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la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vida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Tx/>
              <a:buNone/>
            </a:pP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	    Si 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hay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la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vida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Tx/>
              <a:buNone/>
            </a:pP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       Si 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altLang="ja-JP" sz="36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encuentra</a:t>
            </a:r>
            <a:r>
              <a:rPr lang="en-US" altLang="ja-JP" sz="36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 err="1">
                <a:latin typeface="Arial" charset="0"/>
                <a:ea typeface="ＭＳ Ｐゴシック" charset="0"/>
                <a:cs typeface="ＭＳ Ｐゴシック" charset="0"/>
              </a:rPr>
              <a:t>estrés</a:t>
            </a:r>
            <a:r>
              <a:rPr lang="en-US" altLang="ja-JP" sz="36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Tx/>
              <a:buNone/>
            </a:pP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26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97786"/>
            <a:ext cx="7583488" cy="1728843"/>
          </a:xfrm>
        </p:spPr>
        <p:txBody>
          <a:bodyPr/>
          <a:lstStyle/>
          <a:p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en-US" sz="4400" dirty="0" err="1">
                <a:latin typeface="Arial" charset="0"/>
                <a:ea typeface="ＭＳ Ｐゴシック" charset="0"/>
                <a:cs typeface="ＭＳ Ｐゴシック" charset="0"/>
              </a:rPr>
              <a:t>usen</a:t>
            </a: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400" dirty="0" err="1">
                <a:latin typeface="Arial" charset="0"/>
                <a:ea typeface="ＭＳ Ｐゴシック" charset="0"/>
                <a:cs typeface="ＭＳ Ｐゴシック" charset="0"/>
              </a:rPr>
              <a:t>primera</a:t>
            </a: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 persona</a:t>
            </a:r>
            <a:b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4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400" dirty="0" err="1"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en-US" altLang="ja-JP" sz="4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4400" dirty="0" err="1">
                <a:latin typeface="Arial" charset="0"/>
                <a:ea typeface="ＭＳ Ｐゴシック" charset="0"/>
                <a:cs typeface="ＭＳ Ｐゴシック" charset="0"/>
              </a:rPr>
              <a:t>nosotros</a:t>
            </a:r>
            <a:r>
              <a:rPr lang="en-US" altLang="ja-JP" sz="4400" dirty="0">
                <a:latin typeface="Arial" charset="0"/>
                <a:ea typeface="ＭＳ Ｐゴシック" charset="0"/>
                <a:cs typeface="ＭＳ Ｐゴシック" charset="0"/>
              </a:rPr>
              <a:t>, me, </a:t>
            </a:r>
            <a:r>
              <a:rPr lang="en-US" altLang="ja-JP" sz="4400" dirty="0" err="1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ja-JP" altLang="en-US" sz="4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4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2908300"/>
            <a:ext cx="7772400" cy="4114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No: </a:t>
            </a:r>
            <a:r>
              <a:rPr lang="en-US" sz="28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en-US" sz="2800" dirty="0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creo</a:t>
            </a:r>
            <a:r>
              <a:rPr lang="en-US" sz="2800" dirty="0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debemos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esfuerzo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proteger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nuestro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medio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ambiente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8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28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í</a:t>
            </a:r>
            <a:r>
              <a:rPr lang="en-US" altLang="ja-JP" sz="28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:  Se </a:t>
            </a:r>
            <a:r>
              <a:rPr lang="en-US" altLang="ja-JP" sz="28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debe</a:t>
            </a:r>
            <a:r>
              <a:rPr lang="en-US" altLang="ja-JP" sz="28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esfuerzo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proteger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altLang="ja-JP" sz="2800" dirty="0">
                <a:solidFill>
                  <a:srgbClr val="91FF16"/>
                </a:solidFill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medio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ambiente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	    </a:t>
            </a:r>
            <a:r>
              <a:rPr lang="en-US" altLang="ja-JP" sz="28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Hay </a:t>
            </a:r>
            <a:r>
              <a:rPr lang="en-US" altLang="ja-JP" sz="28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28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esfuerzo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err="1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 flipH="1">
            <a:off x="1495425" y="3032124"/>
            <a:ext cx="1679575" cy="4095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1495425" y="3032124"/>
            <a:ext cx="1822449" cy="4095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03210"/>
            <a:ext cx="7583488" cy="1763690"/>
          </a:xfrm>
        </p:spPr>
        <p:txBody>
          <a:bodyPr/>
          <a:lstStyle/>
          <a:p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usen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primera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persona</a:t>
            </a:r>
            <a:b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nosotros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me,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ja-JP" alt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4000" dirty="0">
              <a:solidFill>
                <a:srgbClr val="FFF88E"/>
              </a:solidFill>
              <a:effectLst>
                <a:outerShdw blurRad="101600" dist="12700" dir="3600000" algn="tl" rotWithShape="0">
                  <a:srgbClr val="FF881D">
                    <a:alpha val="99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432050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No:  </a:t>
            </a:r>
            <a:r>
              <a:rPr lang="en-US" sz="32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Voy</a:t>
            </a:r>
            <a:r>
              <a:rPr lang="en-US" sz="3200" dirty="0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hablar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poluci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ón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200" dirty="0" err="1">
                <a:solidFill>
                  <a:srgbClr val="FFF88E"/>
                </a:solidFill>
                <a:latin typeface="Arial" charset="0"/>
                <a:ea typeface="ＭＳ Ｐゴシック" charset="0"/>
                <a:cs typeface="ＭＳ Ｐゴシック" charset="0"/>
              </a:rPr>
              <a:t>nuestras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ciudades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grandes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altLang="ja-JP" sz="3200" dirty="0">
              <a:solidFill>
                <a:srgbClr val="FFFE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í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:  Se </a:t>
            </a:r>
            <a:r>
              <a:rPr lang="en-US" altLang="ja-JP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hablará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del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polución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ciudades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grandes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3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2133600"/>
          </a:xfrm>
        </p:spPr>
        <p:txBody>
          <a:bodyPr/>
          <a:lstStyle/>
          <a:p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puede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usar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ja-JP" alt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describir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experiencias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personales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ensayos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informales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4000" dirty="0">
              <a:solidFill>
                <a:srgbClr val="FFF88E"/>
              </a:solidFill>
              <a:effectLst>
                <a:outerShdw blurRad="101600" dist="12700" dir="3600000" algn="tl" rotWithShape="0">
                  <a:srgbClr val="FF881D">
                    <a:alpha val="96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3470275"/>
            <a:ext cx="7772400" cy="31242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</a:t>
            </a:r>
            <a:r>
              <a:rPr lang="en-US" sz="3200" dirty="0">
                <a:latin typeface="Arial" charset="0"/>
                <a:ea typeface="ＭＳ Ｐゴシック" charset="0"/>
              </a:rPr>
              <a:t>El </a:t>
            </a:r>
            <a:r>
              <a:rPr lang="en-US" sz="3200" dirty="0" err="1">
                <a:latin typeface="Arial" charset="0"/>
                <a:ea typeface="ＭＳ Ｐゴシック" charset="0"/>
              </a:rPr>
              <a:t>trabajo</a:t>
            </a:r>
            <a:r>
              <a:rPr lang="en-US" sz="3200" dirty="0">
                <a:latin typeface="Arial" charset="0"/>
                <a:ea typeface="ＭＳ Ｐゴシック" charset="0"/>
              </a:rPr>
              <a:t> era </a:t>
            </a:r>
            <a:r>
              <a:rPr lang="en-US" sz="3200" dirty="0" err="1">
                <a:latin typeface="Arial" charset="0"/>
                <a:ea typeface="ＭＳ Ｐゴシック" charset="0"/>
              </a:rPr>
              <a:t>muy</a:t>
            </a:r>
            <a:r>
              <a:rPr lang="en-US" sz="3200" dirty="0">
                <a:latin typeface="Arial" charset="0"/>
                <a:ea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</a:rPr>
              <a:t>aburrido</a:t>
            </a:r>
            <a:r>
              <a:rPr lang="en-US" sz="3200" dirty="0">
                <a:latin typeface="Arial" charset="0"/>
                <a:ea typeface="ＭＳ Ｐゴシック" charset="0"/>
              </a:rPr>
              <a:t>.  A </a:t>
            </a:r>
            <a:r>
              <a:rPr lang="en-US" sz="3200" dirty="0" err="1">
                <a:latin typeface="Arial" charset="0"/>
                <a:ea typeface="ＭＳ Ｐゴシック" charset="0"/>
              </a:rPr>
              <a:t>duras</a:t>
            </a:r>
            <a:r>
              <a:rPr lang="en-US" sz="3200" dirty="0">
                <a:latin typeface="Arial" charset="0"/>
                <a:ea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</a:rPr>
              <a:t>penas</a:t>
            </a:r>
            <a:r>
              <a:rPr lang="en-US" sz="3200" dirty="0">
                <a:latin typeface="Arial" charset="0"/>
                <a:ea typeface="ＭＳ Ｐゴシック" charset="0"/>
              </a:rPr>
              <a:t> me </a:t>
            </a:r>
            <a:r>
              <a:rPr lang="en-US" sz="3200" dirty="0" err="1">
                <a:latin typeface="Arial" charset="0"/>
                <a:ea typeface="ＭＳ Ｐゴシック" charset="0"/>
              </a:rPr>
              <a:t>quedaba</a:t>
            </a:r>
            <a:r>
              <a:rPr lang="en-US" sz="3200" dirty="0">
                <a:latin typeface="Arial" charset="0"/>
                <a:ea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</a:rPr>
              <a:t>despierta</a:t>
            </a:r>
            <a:r>
              <a:rPr lang="en-US" sz="3200" dirty="0">
                <a:latin typeface="Arial" charset="0"/>
                <a:ea typeface="ＭＳ Ｐゴシック" charset="0"/>
              </a:rPr>
              <a:t>.  Un </a:t>
            </a:r>
            <a:r>
              <a:rPr lang="en-US" sz="3200" dirty="0" err="1">
                <a:latin typeface="Arial" charset="0"/>
                <a:ea typeface="ＭＳ Ｐゴシック" charset="0"/>
              </a:rPr>
              <a:t>d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ía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me </a:t>
            </a:r>
            <a:r>
              <a:rPr lang="en-US" altLang="ja-JP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había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dormido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cuando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jefe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entró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sala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3200" dirty="0">
                <a:solidFill>
                  <a:srgbClr val="93E08D"/>
                </a:solidFill>
                <a:latin typeface="Arial" charset="0"/>
                <a:ea typeface="ＭＳ Ｐゴシック" charset="0"/>
                <a:cs typeface="ＭＳ Ｐゴシック" charset="0"/>
              </a:rPr>
              <a:t>me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regañó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72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74625"/>
            <a:ext cx="7848600" cy="3048000"/>
          </a:xfrm>
        </p:spPr>
        <p:txBody>
          <a:bodyPr/>
          <a:lstStyle/>
          <a:p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Vuelvan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escribir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oraci</a:t>
            </a:r>
            <a:r>
              <a:rPr lang="en-US" altLang="ja-JP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ón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siguiente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usando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tercera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persona o la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voz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6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pasiva</a:t>
            </a:r>
            <a:endParaRPr lang="en-US" dirty="0">
              <a:effectLst>
                <a:outerShdw blurRad="101600" dist="12700" dir="3600000" algn="tl" rotWithShape="0">
                  <a:srgbClr val="FF881D">
                    <a:alpha val="96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47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873374"/>
            <a:ext cx="7772400" cy="30956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Lo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puedes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aliviar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estr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és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tu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vida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hacer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ejercicio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809625" y="4665663"/>
            <a:ext cx="7648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B9FF2F"/>
                </a:solidFill>
              </a:rPr>
              <a:t>Lo </a:t>
            </a:r>
            <a:r>
              <a:rPr lang="en-US" sz="2700" dirty="0" err="1">
                <a:solidFill>
                  <a:srgbClr val="B9FF2F"/>
                </a:solidFill>
              </a:rPr>
              <a:t>que</a:t>
            </a:r>
            <a:r>
              <a:rPr lang="en-US" sz="2700" dirty="0">
                <a:solidFill>
                  <a:srgbClr val="B9FF2F"/>
                </a:solidFill>
              </a:rPr>
              <a:t> se </a:t>
            </a:r>
            <a:r>
              <a:rPr lang="en-US" sz="2700" dirty="0" err="1">
                <a:solidFill>
                  <a:srgbClr val="B9FF2F"/>
                </a:solidFill>
              </a:rPr>
              <a:t>puede</a:t>
            </a:r>
            <a:r>
              <a:rPr lang="en-US" sz="2700" dirty="0">
                <a:solidFill>
                  <a:srgbClr val="B9FF2F"/>
                </a:solidFill>
              </a:rPr>
              <a:t> </a:t>
            </a:r>
            <a:r>
              <a:rPr lang="en-US" sz="2700" dirty="0" err="1">
                <a:solidFill>
                  <a:srgbClr val="B9FF2F"/>
                </a:solidFill>
              </a:rPr>
              <a:t>hacer</a:t>
            </a:r>
            <a:r>
              <a:rPr lang="en-US" sz="2700" dirty="0">
                <a:solidFill>
                  <a:srgbClr val="B9FF2F"/>
                </a:solidFill>
              </a:rPr>
              <a:t> </a:t>
            </a:r>
            <a:r>
              <a:rPr lang="en-US" sz="2700" dirty="0" err="1">
                <a:solidFill>
                  <a:srgbClr val="B9FF2F"/>
                </a:solidFill>
              </a:rPr>
              <a:t>para</a:t>
            </a:r>
            <a:r>
              <a:rPr lang="en-US" sz="2700" dirty="0">
                <a:solidFill>
                  <a:srgbClr val="B9FF2F"/>
                </a:solidFill>
              </a:rPr>
              <a:t> </a:t>
            </a:r>
            <a:r>
              <a:rPr lang="en-US" sz="2700" dirty="0" err="1">
                <a:solidFill>
                  <a:srgbClr val="B9FF2F"/>
                </a:solidFill>
              </a:rPr>
              <a:t>aliviar</a:t>
            </a:r>
            <a:r>
              <a:rPr lang="en-US" sz="2700" dirty="0">
                <a:solidFill>
                  <a:srgbClr val="B9FF2F"/>
                </a:solidFill>
              </a:rPr>
              <a:t> el </a:t>
            </a:r>
            <a:r>
              <a:rPr lang="en-US" sz="2700" dirty="0" err="1">
                <a:solidFill>
                  <a:srgbClr val="B9FF2F"/>
                </a:solidFill>
              </a:rPr>
              <a:t>estr</a:t>
            </a:r>
            <a:r>
              <a:rPr lang="en-US" altLang="ja-JP" sz="2700" dirty="0" err="1">
                <a:solidFill>
                  <a:srgbClr val="B9FF2F"/>
                </a:solidFill>
              </a:rPr>
              <a:t>és</a:t>
            </a:r>
            <a:r>
              <a:rPr lang="en-US" altLang="ja-JP" sz="2700" dirty="0">
                <a:solidFill>
                  <a:srgbClr val="B9FF2F"/>
                </a:solidFill>
              </a:rPr>
              <a:t> </a:t>
            </a:r>
          </a:p>
          <a:p>
            <a:pPr>
              <a:defRPr/>
            </a:pPr>
            <a:r>
              <a:rPr lang="en-US" altLang="ja-JP" sz="2700" dirty="0">
                <a:solidFill>
                  <a:srgbClr val="B9FF2F"/>
                </a:solidFill>
              </a:rPr>
              <a:t>(en la </a:t>
            </a:r>
            <a:r>
              <a:rPr lang="en-US" altLang="ja-JP" sz="2700" dirty="0" err="1">
                <a:solidFill>
                  <a:srgbClr val="B9FF2F"/>
                </a:solidFill>
              </a:rPr>
              <a:t>vida</a:t>
            </a:r>
            <a:r>
              <a:rPr lang="en-US" altLang="ja-JP" sz="2700" dirty="0">
                <a:solidFill>
                  <a:srgbClr val="B9FF2F"/>
                </a:solidFill>
              </a:rPr>
              <a:t>) </a:t>
            </a:r>
            <a:r>
              <a:rPr lang="en-US" altLang="ja-JP" sz="2700" dirty="0" err="1">
                <a:solidFill>
                  <a:srgbClr val="B9FF2F"/>
                </a:solidFill>
              </a:rPr>
              <a:t>es</a:t>
            </a:r>
            <a:r>
              <a:rPr lang="en-US" altLang="ja-JP" sz="2700" dirty="0">
                <a:solidFill>
                  <a:srgbClr val="B9FF2F"/>
                </a:solidFill>
              </a:rPr>
              <a:t> </a:t>
            </a:r>
            <a:r>
              <a:rPr lang="en-US" altLang="ja-JP" sz="2700" dirty="0" err="1">
                <a:solidFill>
                  <a:srgbClr val="B9FF2F"/>
                </a:solidFill>
              </a:rPr>
              <a:t>hacer</a:t>
            </a:r>
            <a:r>
              <a:rPr lang="en-US" altLang="ja-JP" sz="2700" dirty="0">
                <a:solidFill>
                  <a:srgbClr val="B9FF2F"/>
                </a:solidFill>
              </a:rPr>
              <a:t> </a:t>
            </a:r>
            <a:r>
              <a:rPr lang="en-US" altLang="ja-JP" sz="2700" dirty="0" err="1">
                <a:solidFill>
                  <a:srgbClr val="B9FF2F"/>
                </a:solidFill>
              </a:rPr>
              <a:t>ejercicio</a:t>
            </a:r>
            <a:r>
              <a:rPr lang="en-US" altLang="ja-JP" sz="2700" dirty="0">
                <a:solidFill>
                  <a:srgbClr val="B9FF2F"/>
                </a:solidFill>
              </a:rPr>
              <a:t>.</a:t>
            </a:r>
            <a:endParaRPr lang="en-US" sz="2700" dirty="0">
              <a:solidFill>
                <a:srgbClr val="B9F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848600" cy="1828800"/>
          </a:xfrm>
        </p:spPr>
        <p:txBody>
          <a:bodyPr/>
          <a:lstStyle/>
          <a:p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Vuelvan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escribir</a:t>
            </a:r>
            <a:r>
              <a:rPr lang="en-US" sz="4000" dirty="0"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000" dirty="0" err="1"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oraci</a:t>
            </a:r>
            <a:r>
              <a:rPr lang="en-US" altLang="ja-JP" sz="4000" dirty="0" err="1"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ón</a:t>
            </a:r>
            <a:endParaRPr lang="en-US" dirty="0">
              <a:effectLst>
                <a:outerShdw blurRad="101600" dist="12700" dir="3600000" algn="tl" rotWithShape="0">
                  <a:srgbClr val="FF881D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667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Tienes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tomar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cuenta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reducir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qu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ímicas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en 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atmósfera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todos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tenemos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esforzarnos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650875" y="3886200"/>
            <a:ext cx="78422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3E08D"/>
                </a:solidFill>
              </a:rPr>
              <a:t>Se </a:t>
            </a:r>
            <a:r>
              <a:rPr lang="en-US" sz="2800" dirty="0" err="1">
                <a:solidFill>
                  <a:srgbClr val="93E08D"/>
                </a:solidFill>
              </a:rPr>
              <a:t>tiene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  <a:r>
              <a:rPr lang="en-US" sz="2800" dirty="0" err="1">
                <a:solidFill>
                  <a:srgbClr val="93E08D"/>
                </a:solidFill>
              </a:rPr>
              <a:t>que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  <a:r>
              <a:rPr lang="en-US" sz="2800" dirty="0" err="1">
                <a:solidFill>
                  <a:srgbClr val="93E08D"/>
                </a:solidFill>
              </a:rPr>
              <a:t>tomar</a:t>
            </a:r>
            <a:r>
              <a:rPr lang="en-US" sz="2800" dirty="0">
                <a:solidFill>
                  <a:srgbClr val="93E08D"/>
                </a:solidFill>
              </a:rPr>
              <a:t> en </a:t>
            </a:r>
            <a:r>
              <a:rPr lang="en-US" sz="2800" dirty="0" err="1">
                <a:solidFill>
                  <a:srgbClr val="93E08D"/>
                </a:solidFill>
              </a:rPr>
              <a:t>cuenta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  <a:r>
              <a:rPr lang="en-US" sz="2800" dirty="0" err="1">
                <a:solidFill>
                  <a:srgbClr val="93E08D"/>
                </a:solidFill>
              </a:rPr>
              <a:t>que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  <a:r>
              <a:rPr lang="en-US" sz="2800" dirty="0" err="1">
                <a:solidFill>
                  <a:srgbClr val="93E08D"/>
                </a:solidFill>
              </a:rPr>
              <a:t>para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</a:p>
          <a:p>
            <a:pPr>
              <a:defRPr/>
            </a:pPr>
            <a:r>
              <a:rPr lang="en-US" sz="2800" dirty="0" err="1">
                <a:solidFill>
                  <a:srgbClr val="93E08D"/>
                </a:solidFill>
              </a:rPr>
              <a:t>reducir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  <a:r>
              <a:rPr lang="en-US" sz="2800" dirty="0" err="1">
                <a:solidFill>
                  <a:srgbClr val="93E08D"/>
                </a:solidFill>
              </a:rPr>
              <a:t>las</a:t>
            </a:r>
            <a:r>
              <a:rPr lang="en-US" sz="2800" dirty="0">
                <a:solidFill>
                  <a:srgbClr val="93E08D"/>
                </a:solidFill>
              </a:rPr>
              <a:t> </a:t>
            </a:r>
            <a:r>
              <a:rPr lang="en-US" sz="2800" dirty="0" err="1">
                <a:solidFill>
                  <a:srgbClr val="93E08D"/>
                </a:solidFill>
              </a:rPr>
              <a:t>qu</a:t>
            </a:r>
            <a:r>
              <a:rPr lang="en-US" altLang="ja-JP" sz="2800" dirty="0" err="1">
                <a:solidFill>
                  <a:srgbClr val="93E08D"/>
                </a:solidFill>
              </a:rPr>
              <a:t>ímicas</a:t>
            </a:r>
            <a:r>
              <a:rPr lang="en-US" altLang="ja-JP" sz="2800" dirty="0">
                <a:solidFill>
                  <a:srgbClr val="93E08D"/>
                </a:solidFill>
              </a:rPr>
              <a:t> en la </a:t>
            </a:r>
            <a:r>
              <a:rPr lang="en-US" altLang="ja-JP" sz="2800" dirty="0" err="1">
                <a:solidFill>
                  <a:srgbClr val="93E08D"/>
                </a:solidFill>
              </a:rPr>
              <a:t>atmósfera</a:t>
            </a:r>
            <a:r>
              <a:rPr lang="en-US" altLang="ja-JP" sz="2800" dirty="0">
                <a:solidFill>
                  <a:srgbClr val="93E08D"/>
                </a:solidFill>
              </a:rPr>
              <a:t>, </a:t>
            </a:r>
            <a:r>
              <a:rPr lang="en-US" altLang="ja-JP" sz="2800" dirty="0" err="1">
                <a:solidFill>
                  <a:srgbClr val="93E08D"/>
                </a:solidFill>
              </a:rPr>
              <a:t>todos</a:t>
            </a:r>
            <a:r>
              <a:rPr lang="en-US" altLang="ja-JP" sz="2800" dirty="0">
                <a:solidFill>
                  <a:srgbClr val="93E08D"/>
                </a:solidFill>
              </a:rPr>
              <a:t> </a:t>
            </a:r>
          </a:p>
          <a:p>
            <a:pPr>
              <a:defRPr/>
            </a:pPr>
            <a:r>
              <a:rPr lang="en-US" altLang="ja-JP" sz="2800" dirty="0" err="1">
                <a:solidFill>
                  <a:srgbClr val="93E08D"/>
                </a:solidFill>
              </a:rPr>
              <a:t>tienen</a:t>
            </a:r>
            <a:r>
              <a:rPr lang="en-US" altLang="ja-JP" sz="2800" dirty="0">
                <a:solidFill>
                  <a:srgbClr val="93E08D"/>
                </a:solidFill>
              </a:rPr>
              <a:t> </a:t>
            </a:r>
            <a:r>
              <a:rPr lang="en-US" altLang="ja-JP" sz="2800" dirty="0" err="1">
                <a:solidFill>
                  <a:srgbClr val="93E08D"/>
                </a:solidFill>
              </a:rPr>
              <a:t>que</a:t>
            </a:r>
            <a:r>
              <a:rPr lang="en-US" altLang="ja-JP" sz="2800" dirty="0">
                <a:solidFill>
                  <a:srgbClr val="93E08D"/>
                </a:solidFill>
              </a:rPr>
              <a:t> </a:t>
            </a:r>
            <a:r>
              <a:rPr lang="en-US" altLang="ja-JP" sz="2800" dirty="0" err="1">
                <a:solidFill>
                  <a:srgbClr val="93E08D"/>
                </a:solidFill>
              </a:rPr>
              <a:t>esforzarse</a:t>
            </a:r>
            <a:r>
              <a:rPr lang="en-US" altLang="ja-JP" sz="2800" dirty="0">
                <a:solidFill>
                  <a:srgbClr val="93E08D"/>
                </a:solidFill>
              </a:rPr>
              <a:t>.</a:t>
            </a:r>
          </a:p>
          <a:p>
            <a:pPr>
              <a:defRPr/>
            </a:pPr>
            <a:endParaRPr lang="en-US" altLang="ja-JP" sz="2800" dirty="0">
              <a:solidFill>
                <a:srgbClr val="93E08D"/>
              </a:solidFill>
            </a:endParaRPr>
          </a:p>
          <a:p>
            <a:pPr>
              <a:defRPr/>
            </a:pPr>
            <a:r>
              <a:rPr lang="en-US" altLang="ja-JP" sz="2800" dirty="0">
                <a:solidFill>
                  <a:srgbClr val="93E08D"/>
                </a:solidFill>
              </a:rPr>
              <a:t>Hay </a:t>
            </a:r>
            <a:r>
              <a:rPr lang="en-US" altLang="ja-JP" sz="2800" dirty="0" err="1">
                <a:solidFill>
                  <a:srgbClr val="93E08D"/>
                </a:solidFill>
              </a:rPr>
              <a:t>que</a:t>
            </a:r>
            <a:r>
              <a:rPr lang="en-US" altLang="ja-JP" sz="2800" dirty="0">
                <a:solidFill>
                  <a:srgbClr val="93E08D"/>
                </a:solidFill>
              </a:rPr>
              <a:t> </a:t>
            </a:r>
            <a:r>
              <a:rPr lang="en-US" altLang="ja-JP" sz="2800" dirty="0" err="1">
                <a:solidFill>
                  <a:srgbClr val="93E08D"/>
                </a:solidFill>
              </a:rPr>
              <a:t>tomar</a:t>
            </a:r>
            <a:r>
              <a:rPr lang="en-US" altLang="ja-JP" sz="2800" dirty="0">
                <a:solidFill>
                  <a:srgbClr val="93E08D"/>
                </a:solidFill>
              </a:rPr>
              <a:t> en </a:t>
            </a:r>
            <a:r>
              <a:rPr lang="en-US" altLang="ja-JP" sz="2800" dirty="0" err="1">
                <a:solidFill>
                  <a:srgbClr val="93E08D"/>
                </a:solidFill>
              </a:rPr>
              <a:t>cuenta</a:t>
            </a:r>
            <a:r>
              <a:rPr lang="en-US" altLang="ja-JP" sz="2800" dirty="0">
                <a:solidFill>
                  <a:srgbClr val="93E08D"/>
                </a:solidFill>
              </a:rPr>
              <a:t> </a:t>
            </a:r>
            <a:r>
              <a:rPr lang="en-US" altLang="ja-JP" sz="2800" dirty="0" err="1">
                <a:solidFill>
                  <a:srgbClr val="93E08D"/>
                </a:solidFill>
              </a:rPr>
              <a:t>que</a:t>
            </a:r>
            <a:r>
              <a:rPr lang="en-US" altLang="ja-JP" sz="2800" dirty="0">
                <a:solidFill>
                  <a:srgbClr val="93E08D"/>
                </a:solidFill>
              </a:rPr>
              <a:t>…</a:t>
            </a:r>
            <a:endParaRPr lang="en-US" sz="2800" dirty="0">
              <a:solidFill>
                <a:srgbClr val="93E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Clases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de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argumentos</a:t>
            </a:r>
            <a:endParaRPr lang="en-US" dirty="0">
              <a:solidFill>
                <a:srgbClr val="FFF88E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Lógico</a:t>
            </a:r>
            <a:endParaRPr lang="en-US" sz="6000" dirty="0"/>
          </a:p>
          <a:p>
            <a:r>
              <a:rPr lang="en-US" sz="6000" dirty="0" err="1"/>
              <a:t>Emocional</a:t>
            </a:r>
            <a:endParaRPr lang="en-US" sz="6000" dirty="0"/>
          </a:p>
          <a:p>
            <a:r>
              <a:rPr lang="en-US" sz="6000" dirty="0" err="1"/>
              <a:t>Ético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521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7625"/>
            <a:ext cx="7848600" cy="1828800"/>
          </a:xfrm>
        </p:spPr>
        <p:txBody>
          <a:bodyPr/>
          <a:lstStyle/>
          <a:p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Vuelvan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escribir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oraci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ón</a:t>
            </a:r>
            <a:r>
              <a:rPr lang="en-US" altLang="ja-JP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4000" dirty="0">
              <a:solidFill>
                <a:srgbClr val="FFF88E"/>
              </a:solidFill>
              <a:effectLst>
                <a:outerShdw blurRad="101600" dist="12700" dir="3600000" algn="tl" rotWithShape="0">
                  <a:srgbClr val="FF881D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95500"/>
            <a:ext cx="7772400" cy="2667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Cuando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est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ás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resfriado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, lo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mejor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beber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mucha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agua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78422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900" dirty="0" err="1">
                <a:solidFill>
                  <a:srgbClr val="B9FF2F"/>
                </a:solidFill>
              </a:rPr>
              <a:t>Cuando</a:t>
            </a:r>
            <a:r>
              <a:rPr lang="en-US" sz="2900" dirty="0">
                <a:solidFill>
                  <a:srgbClr val="B9FF2F"/>
                </a:solidFill>
              </a:rPr>
              <a:t> se </a:t>
            </a:r>
            <a:r>
              <a:rPr lang="en-US" sz="2900" dirty="0" err="1">
                <a:solidFill>
                  <a:srgbClr val="B9FF2F"/>
                </a:solidFill>
              </a:rPr>
              <a:t>est</a:t>
            </a:r>
            <a:r>
              <a:rPr lang="en-US" altLang="ja-JP" sz="2900" dirty="0" err="1">
                <a:solidFill>
                  <a:srgbClr val="B9FF2F"/>
                </a:solidFill>
              </a:rPr>
              <a:t>á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resfriado</a:t>
            </a:r>
            <a:r>
              <a:rPr lang="en-US" altLang="ja-JP" sz="2900" dirty="0">
                <a:solidFill>
                  <a:srgbClr val="B9FF2F"/>
                </a:solidFill>
              </a:rPr>
              <a:t>, lo </a:t>
            </a:r>
            <a:r>
              <a:rPr lang="en-US" altLang="ja-JP" sz="2900" dirty="0" err="1">
                <a:solidFill>
                  <a:srgbClr val="B9FF2F"/>
                </a:solidFill>
              </a:rPr>
              <a:t>mejor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es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beber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mucha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agua</a:t>
            </a:r>
            <a:r>
              <a:rPr lang="en-US" altLang="ja-JP" sz="2900" dirty="0">
                <a:solidFill>
                  <a:srgbClr val="B9FF2F"/>
                </a:solidFill>
              </a:rPr>
              <a:t>.</a:t>
            </a:r>
          </a:p>
          <a:p>
            <a:pPr>
              <a:defRPr/>
            </a:pPr>
            <a:endParaRPr lang="en-US" altLang="ja-JP" sz="2900" dirty="0">
              <a:solidFill>
                <a:srgbClr val="B9FF2F"/>
              </a:solidFill>
            </a:endParaRPr>
          </a:p>
          <a:p>
            <a:pPr>
              <a:defRPr/>
            </a:pPr>
            <a:r>
              <a:rPr lang="en-US" altLang="ja-JP" sz="2900" dirty="0" err="1">
                <a:solidFill>
                  <a:srgbClr val="B9FF2F"/>
                </a:solidFill>
              </a:rPr>
              <a:t>Cuando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uno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está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resfriado</a:t>
            </a:r>
            <a:r>
              <a:rPr lang="en-US" altLang="ja-JP" sz="2900" dirty="0">
                <a:solidFill>
                  <a:srgbClr val="B9FF2F"/>
                </a:solidFill>
              </a:rPr>
              <a:t>, lo </a:t>
            </a:r>
            <a:r>
              <a:rPr lang="en-US" altLang="ja-JP" sz="2900" dirty="0" err="1">
                <a:solidFill>
                  <a:srgbClr val="B9FF2F"/>
                </a:solidFill>
              </a:rPr>
              <a:t>mejor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es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beber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mucha</a:t>
            </a:r>
            <a:r>
              <a:rPr lang="en-US" altLang="ja-JP" sz="2900" dirty="0">
                <a:solidFill>
                  <a:srgbClr val="B9FF2F"/>
                </a:solidFill>
              </a:rPr>
              <a:t> </a:t>
            </a:r>
            <a:r>
              <a:rPr lang="en-US" altLang="ja-JP" sz="2900" dirty="0" err="1">
                <a:solidFill>
                  <a:srgbClr val="B9FF2F"/>
                </a:solidFill>
              </a:rPr>
              <a:t>agua</a:t>
            </a:r>
            <a:r>
              <a:rPr lang="en-US" altLang="ja-JP" sz="2900" dirty="0">
                <a:solidFill>
                  <a:srgbClr val="B9FF2F"/>
                </a:solidFill>
              </a:rPr>
              <a:t>.</a:t>
            </a:r>
            <a:endParaRPr lang="en-US" sz="2900" dirty="0">
              <a:solidFill>
                <a:srgbClr val="B9F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81000"/>
            <a:ext cx="7848600" cy="1828800"/>
          </a:xfrm>
        </p:spPr>
        <p:txBody>
          <a:bodyPr/>
          <a:lstStyle/>
          <a:p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Vuelvan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escribir</a:t>
            </a:r>
            <a:r>
              <a:rPr lang="en-US" sz="4000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oraci</a:t>
            </a:r>
            <a:r>
              <a:rPr lang="en-US" altLang="ja-JP" sz="4000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881D">
                      <a:alpha val="9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ón</a:t>
            </a:r>
            <a:endParaRPr lang="en-US" dirty="0">
              <a:solidFill>
                <a:srgbClr val="FFF88E"/>
              </a:solidFill>
              <a:effectLst>
                <a:outerShdw blurRad="101600" dist="12700" dir="3600000" algn="tl" rotWithShape="0">
                  <a:srgbClr val="FF881D">
                    <a:alpha val="97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95500"/>
            <a:ext cx="7772400" cy="2667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Antes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hab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íamos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dicho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principales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causas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contaminación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son los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vehículos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fábricas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914400" y="4191000"/>
            <a:ext cx="78422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900">
                <a:solidFill>
                  <a:srgbClr val="B9FF2F"/>
                </a:solidFill>
              </a:rPr>
              <a:t>Antes se hab</a:t>
            </a:r>
            <a:r>
              <a:rPr lang="en-US" altLang="ja-JP" sz="2900">
                <a:solidFill>
                  <a:srgbClr val="B9FF2F"/>
                </a:solidFill>
              </a:rPr>
              <a:t>ía dicho que las principales</a:t>
            </a:r>
            <a:r>
              <a:rPr lang="en-US" sz="2900">
                <a:solidFill>
                  <a:srgbClr val="B9FF2F"/>
                </a:solidFill>
              </a:rPr>
              <a:t> </a:t>
            </a:r>
            <a:r>
              <a:rPr lang="en-US" altLang="ja-JP" sz="2900">
                <a:solidFill>
                  <a:srgbClr val="B9FF2F"/>
                </a:solidFill>
              </a:rPr>
              <a:t>causas …</a:t>
            </a:r>
            <a:endParaRPr lang="en-US" sz="2900">
              <a:solidFill>
                <a:srgbClr val="B9F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89647"/>
            <a:ext cx="8207829" cy="1143000"/>
          </a:xfrm>
        </p:spPr>
        <p:txBody>
          <a:bodyPr/>
          <a:lstStyle/>
          <a:p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Palabras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de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causa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y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efecto</a:t>
            </a:r>
            <a:endParaRPr lang="en-US" sz="4400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9754" y="1600200"/>
            <a:ext cx="4088445" cy="4749046"/>
          </a:xfrm>
        </p:spPr>
        <p:txBody>
          <a:bodyPr>
            <a:noAutofit/>
          </a:bodyPr>
          <a:lstStyle/>
          <a:p>
            <a:r>
              <a:rPr lang="en-US" sz="2400" b="1" dirty="0" err="1"/>
              <a:t>Esto</a:t>
            </a:r>
            <a:r>
              <a:rPr lang="en-US" sz="2400" b="1" dirty="0"/>
              <a:t> se </a:t>
            </a:r>
            <a:r>
              <a:rPr lang="en-US" sz="2400" b="1" dirty="0" err="1"/>
              <a:t>debe</a:t>
            </a:r>
            <a:r>
              <a:rPr lang="en-US" sz="2400" b="1" dirty="0"/>
              <a:t> a (</a:t>
            </a:r>
            <a:r>
              <a:rPr lang="en-US" sz="2400" b="1" dirty="0" err="1"/>
              <a:t>que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A </a:t>
            </a:r>
            <a:r>
              <a:rPr lang="en-US" sz="2400" b="1" dirty="0" err="1"/>
              <a:t>consecuencia</a:t>
            </a:r>
            <a:r>
              <a:rPr lang="en-US" sz="2400" b="1" dirty="0"/>
              <a:t> de</a:t>
            </a:r>
          </a:p>
          <a:p>
            <a:r>
              <a:rPr lang="en-US" sz="2400" b="1" dirty="0"/>
              <a:t>Como </a:t>
            </a:r>
            <a:r>
              <a:rPr lang="en-US" sz="2400" b="1" dirty="0" err="1"/>
              <a:t>consecuencia</a:t>
            </a:r>
            <a:endParaRPr lang="en-US" sz="2400" b="1" dirty="0"/>
          </a:p>
          <a:p>
            <a:r>
              <a:rPr lang="en-US" sz="2400" b="1" dirty="0"/>
              <a:t>A </a:t>
            </a:r>
            <a:r>
              <a:rPr lang="en-US" sz="2400" b="1" dirty="0" err="1"/>
              <a:t>fuerza</a:t>
            </a:r>
            <a:r>
              <a:rPr lang="en-US" sz="2400" b="1" dirty="0"/>
              <a:t> de</a:t>
            </a:r>
          </a:p>
          <a:p>
            <a:r>
              <a:rPr lang="en-US" sz="2400" b="1" dirty="0" err="1"/>
              <a:t>Debido</a:t>
            </a:r>
            <a:r>
              <a:rPr lang="en-US" sz="2400" b="1" dirty="0"/>
              <a:t> a</a:t>
            </a:r>
          </a:p>
          <a:p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ese</a:t>
            </a:r>
            <a:r>
              <a:rPr lang="en-US" sz="2400" b="1" dirty="0"/>
              <a:t> </a:t>
            </a:r>
            <a:r>
              <a:rPr lang="en-US" sz="2400" b="1" dirty="0" err="1"/>
              <a:t>motivo</a:t>
            </a:r>
            <a:endParaRPr lang="en-US" sz="2400" b="1" dirty="0"/>
          </a:p>
          <a:p>
            <a:r>
              <a:rPr lang="en-US" sz="2400" b="1" dirty="0" err="1"/>
              <a:t>Por</a:t>
            </a:r>
            <a:r>
              <a:rPr lang="en-US" sz="2400" b="1" dirty="0"/>
              <a:t> (lo) </a:t>
            </a:r>
            <a:r>
              <a:rPr lang="en-US" sz="2400" b="1" dirty="0" err="1"/>
              <a:t>tanto</a:t>
            </a:r>
            <a:endParaRPr lang="en-US" sz="2400" b="1" dirty="0"/>
          </a:p>
          <a:p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esa</a:t>
            </a:r>
            <a:r>
              <a:rPr lang="en-US" sz="2400" b="1" dirty="0"/>
              <a:t> </a:t>
            </a:r>
            <a:r>
              <a:rPr lang="en-US" sz="2400" b="1" dirty="0" err="1"/>
              <a:t>razón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This is due to</a:t>
            </a:r>
          </a:p>
          <a:p>
            <a:r>
              <a:rPr lang="en-US" sz="2400" b="1" dirty="0"/>
              <a:t>As a result of</a:t>
            </a:r>
          </a:p>
          <a:p>
            <a:r>
              <a:rPr lang="en-US" sz="2400" b="1" dirty="0"/>
              <a:t>As a result</a:t>
            </a:r>
          </a:p>
          <a:p>
            <a:r>
              <a:rPr lang="en-US" sz="2400" b="1" dirty="0"/>
              <a:t>By virtue of</a:t>
            </a:r>
          </a:p>
          <a:p>
            <a:r>
              <a:rPr lang="en-US" sz="2400" b="1" dirty="0"/>
              <a:t>Due to; owing to</a:t>
            </a:r>
          </a:p>
          <a:p>
            <a:endParaRPr lang="en-US" sz="2400" b="1" dirty="0"/>
          </a:p>
          <a:p>
            <a:r>
              <a:rPr lang="en-US" sz="2400" b="1" dirty="0"/>
              <a:t>For that reason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7" name="Right Brace 6"/>
          <p:cNvSpPr/>
          <p:nvPr/>
        </p:nvSpPr>
        <p:spPr>
          <a:xfrm>
            <a:off x="2946920" y="4588279"/>
            <a:ext cx="1204818" cy="187492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3" y="114174"/>
            <a:ext cx="8362951" cy="1143000"/>
          </a:xfrm>
        </p:spPr>
        <p:txBody>
          <a:bodyPr/>
          <a:lstStyle/>
          <a:p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Palabras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de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causa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y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efecto</a:t>
            </a:r>
            <a:endParaRPr lang="en-US" sz="4400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9754" y="1600200"/>
            <a:ext cx="4088445" cy="4749046"/>
          </a:xfrm>
        </p:spPr>
        <p:txBody>
          <a:bodyPr>
            <a:noAutofit/>
          </a:bodyPr>
          <a:lstStyle/>
          <a:p>
            <a:r>
              <a:rPr lang="en-US" sz="2400" b="1" dirty="0" err="1"/>
              <a:t>Resulta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/>
              <a:t>En vista de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/>
              <a:t>Las </a:t>
            </a:r>
            <a:r>
              <a:rPr lang="en-US" sz="2400" b="1" dirty="0" err="1"/>
              <a:t>razones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/>
              <a:t>La </a:t>
            </a:r>
            <a:r>
              <a:rPr lang="en-US" sz="2400" b="1" dirty="0" err="1"/>
              <a:t>razón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la </a:t>
            </a:r>
            <a:r>
              <a:rPr lang="en-US" sz="2400" b="1" dirty="0" err="1"/>
              <a:t>cual</a:t>
            </a:r>
            <a:endParaRPr lang="en-US" sz="2400" b="1" dirty="0"/>
          </a:p>
          <a:p>
            <a:r>
              <a:rPr lang="en-US" sz="2400" b="1" dirty="0"/>
              <a:t>Como </a:t>
            </a:r>
            <a:r>
              <a:rPr lang="en-US" sz="2400" b="1" dirty="0" err="1"/>
              <a:t>resultado</a:t>
            </a:r>
            <a:endParaRPr lang="en-US" sz="2400" b="1" dirty="0"/>
          </a:p>
          <a:p>
            <a:r>
              <a:rPr lang="en-US" sz="2400" b="1" dirty="0" err="1"/>
              <a:t>Causa</a:t>
            </a:r>
            <a:endParaRPr lang="en-US" sz="2400" b="1" dirty="0"/>
          </a:p>
          <a:p>
            <a:r>
              <a:rPr lang="en-US" sz="2400" b="1" dirty="0" err="1"/>
              <a:t>Provoca</a:t>
            </a:r>
            <a:endParaRPr lang="en-US" sz="2400" b="1" dirty="0"/>
          </a:p>
          <a:p>
            <a:r>
              <a:rPr lang="en-US" sz="2400" b="1" dirty="0" err="1"/>
              <a:t>Ocasiona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57687" cy="4288536"/>
          </a:xfrm>
        </p:spPr>
        <p:txBody>
          <a:bodyPr>
            <a:normAutofit/>
          </a:bodyPr>
          <a:lstStyle/>
          <a:p>
            <a:r>
              <a:rPr lang="en-US" sz="2400" b="1" dirty="0"/>
              <a:t>The result is…; It turns out</a:t>
            </a:r>
          </a:p>
          <a:p>
            <a:r>
              <a:rPr lang="en-US" sz="2400" b="1" dirty="0"/>
              <a:t>Since; Due to the fact that</a:t>
            </a:r>
          </a:p>
          <a:p>
            <a:r>
              <a:rPr lang="en-US" sz="2400" b="1" dirty="0"/>
              <a:t>The reasons why</a:t>
            </a:r>
          </a:p>
          <a:p>
            <a:r>
              <a:rPr lang="en-US" sz="2400" b="1" dirty="0"/>
              <a:t>The reason why</a:t>
            </a:r>
          </a:p>
          <a:p>
            <a:r>
              <a:rPr lang="en-US" sz="2400" b="1" dirty="0"/>
              <a:t>As a result</a:t>
            </a:r>
          </a:p>
          <a:p>
            <a:endParaRPr lang="en-US" sz="2400" b="1" dirty="0"/>
          </a:p>
          <a:p>
            <a:r>
              <a:rPr lang="en-US" sz="2400" b="1" dirty="0"/>
              <a:t>It </a:t>
            </a:r>
            <a:r>
              <a:rPr lang="en-US" sz="2400" b="1"/>
              <a:t>/that causes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6" name="Right Brace 5"/>
          <p:cNvSpPr/>
          <p:nvPr/>
        </p:nvSpPr>
        <p:spPr>
          <a:xfrm>
            <a:off x="2946920" y="4588279"/>
            <a:ext cx="1204818" cy="187492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3" y="114174"/>
            <a:ext cx="8362951" cy="1143000"/>
          </a:xfrm>
        </p:spPr>
        <p:txBody>
          <a:bodyPr/>
          <a:lstStyle/>
          <a:p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Palabras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de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causa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y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efecto</a:t>
            </a:r>
            <a:endParaRPr lang="en-US" sz="4400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9754" y="1600200"/>
            <a:ext cx="4088445" cy="4749046"/>
          </a:xfrm>
        </p:spPr>
        <p:txBody>
          <a:bodyPr>
            <a:noAutofit/>
          </a:bodyPr>
          <a:lstStyle/>
          <a:p>
            <a:r>
              <a:rPr lang="en-US" sz="2400" b="1" dirty="0" err="1"/>
              <a:t>Porque</a:t>
            </a:r>
            <a:endParaRPr lang="en-US" sz="2400" b="1" dirty="0"/>
          </a:p>
          <a:p>
            <a:r>
              <a:rPr lang="en-US" sz="2400" b="1" dirty="0"/>
              <a:t>A </a:t>
            </a:r>
            <a:r>
              <a:rPr lang="en-US" sz="2400" b="1" dirty="0" err="1"/>
              <a:t>causa</a:t>
            </a:r>
            <a:r>
              <a:rPr lang="en-US" sz="2400" b="1" dirty="0"/>
              <a:t> de</a:t>
            </a:r>
          </a:p>
          <a:p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consiguiente</a:t>
            </a:r>
            <a:endParaRPr lang="en-US" sz="2400" b="1" dirty="0"/>
          </a:p>
          <a:p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ese</a:t>
            </a:r>
            <a:r>
              <a:rPr lang="en-US" sz="2400" b="1" dirty="0"/>
              <a:t> </a:t>
            </a:r>
            <a:r>
              <a:rPr lang="en-US" sz="2400" b="1" dirty="0" err="1"/>
              <a:t>motivo</a:t>
            </a:r>
            <a:endParaRPr lang="en-US" sz="2400" b="1" dirty="0"/>
          </a:p>
          <a:p>
            <a:r>
              <a:rPr lang="en-US" sz="2400" b="1" dirty="0" err="1"/>
              <a:t>Por</a:t>
            </a:r>
            <a:r>
              <a:rPr lang="en-US" sz="2400" b="1" dirty="0"/>
              <a:t> lo </a:t>
            </a:r>
            <a:r>
              <a:rPr lang="en-US" sz="2400" b="1" dirty="0" err="1"/>
              <a:t>mismo</a:t>
            </a:r>
            <a:endParaRPr lang="en-US" sz="2400" b="1" dirty="0"/>
          </a:p>
          <a:p>
            <a:r>
              <a:rPr lang="en-US" sz="2400" b="1" dirty="0" err="1"/>
              <a:t>Puesto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 err="1"/>
              <a:t>Ya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 err="1"/>
              <a:t>Por</a:t>
            </a: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57687" cy="4859922"/>
          </a:xfrm>
        </p:spPr>
        <p:txBody>
          <a:bodyPr>
            <a:normAutofit/>
          </a:bodyPr>
          <a:lstStyle/>
          <a:p>
            <a:r>
              <a:rPr lang="en-US" sz="2400" b="1" dirty="0"/>
              <a:t>Because</a:t>
            </a:r>
          </a:p>
          <a:p>
            <a:r>
              <a:rPr lang="en-US" sz="2400" b="1" dirty="0"/>
              <a:t>Because of</a:t>
            </a:r>
          </a:p>
          <a:p>
            <a:r>
              <a:rPr lang="en-US" sz="2400" b="1" dirty="0"/>
              <a:t>Therefore; consequently</a:t>
            </a:r>
          </a:p>
          <a:p>
            <a:r>
              <a:rPr lang="en-US" sz="2400" b="1" dirty="0"/>
              <a:t>For that reason</a:t>
            </a:r>
          </a:p>
          <a:p>
            <a:r>
              <a:rPr lang="en-US" sz="2400" b="1" dirty="0"/>
              <a:t>For the same reason</a:t>
            </a:r>
          </a:p>
          <a:p>
            <a:r>
              <a:rPr lang="en-US" sz="2400" b="1" dirty="0"/>
              <a:t>Since; seeing that</a:t>
            </a:r>
          </a:p>
          <a:p>
            <a:r>
              <a:rPr lang="en-US" sz="2400" b="1" dirty="0"/>
              <a:t>Since</a:t>
            </a:r>
          </a:p>
          <a:p>
            <a:r>
              <a:rPr lang="en-US" sz="2400" b="1"/>
              <a:t>Because of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130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3" y="114174"/>
            <a:ext cx="8362951" cy="1143000"/>
          </a:xfrm>
        </p:spPr>
        <p:txBody>
          <a:bodyPr/>
          <a:lstStyle/>
          <a:p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Para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expresar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una</a:t>
            </a:r>
            <a:r>
              <a:rPr lang="en-US" sz="4400" dirty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opinión</a:t>
            </a:r>
            <a:endParaRPr lang="en-US" sz="4400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9754" y="1600200"/>
            <a:ext cx="4088445" cy="4749046"/>
          </a:xfrm>
        </p:spPr>
        <p:txBody>
          <a:bodyPr>
            <a:noAutofit/>
          </a:bodyPr>
          <a:lstStyle/>
          <a:p>
            <a:r>
              <a:rPr lang="en-US" sz="2400" b="1" dirty="0" err="1"/>
              <a:t>Por</a:t>
            </a:r>
            <a:r>
              <a:rPr lang="en-US" sz="2400" b="1" dirty="0"/>
              <a:t> lo </a:t>
            </a:r>
            <a:r>
              <a:rPr lang="en-US" sz="2400" b="1" dirty="0" err="1"/>
              <a:t>visto</a:t>
            </a:r>
            <a:endParaRPr lang="en-US" sz="2400" b="1" dirty="0"/>
          </a:p>
          <a:p>
            <a:r>
              <a:rPr lang="en-US" sz="2400" b="1" dirty="0"/>
              <a:t>Hay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reconocer</a:t>
            </a:r>
            <a:r>
              <a:rPr lang="en-US" sz="2400" b="1" dirty="0"/>
              <a:t> /</a:t>
            </a:r>
            <a:r>
              <a:rPr lang="en-US" sz="2400" b="1" dirty="0" err="1"/>
              <a:t>admitir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/>
              <a:t>Hay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tener</a:t>
            </a:r>
            <a:r>
              <a:rPr lang="en-US" sz="2400" b="1" dirty="0"/>
              <a:t> en </a:t>
            </a:r>
            <a:r>
              <a:rPr lang="en-US" sz="2400" b="1" dirty="0" err="1"/>
              <a:t>cuenta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endParaRPr lang="en-US" sz="2400" b="1" dirty="0"/>
          </a:p>
          <a:p>
            <a:r>
              <a:rPr lang="en-US" sz="2400" b="1" dirty="0"/>
              <a:t>Sin </a:t>
            </a:r>
            <a:r>
              <a:rPr lang="en-US" sz="2400" b="1" dirty="0" err="1"/>
              <a:t>duda</a:t>
            </a:r>
            <a:r>
              <a:rPr lang="en-US" sz="2400" b="1" dirty="0"/>
              <a:t>…</a:t>
            </a:r>
          </a:p>
          <a:p>
            <a:r>
              <a:rPr lang="en-US" sz="2400" b="1" dirty="0"/>
              <a:t>El lector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…</a:t>
            </a:r>
          </a:p>
          <a:p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57687" cy="4288536"/>
          </a:xfrm>
        </p:spPr>
        <p:txBody>
          <a:bodyPr>
            <a:normAutofit/>
          </a:bodyPr>
          <a:lstStyle/>
          <a:p>
            <a:r>
              <a:rPr lang="en-US" sz="2400" b="1" dirty="0"/>
              <a:t>Evidently</a:t>
            </a:r>
          </a:p>
          <a:p>
            <a:r>
              <a:rPr lang="en-US" sz="2400" b="1" dirty="0"/>
              <a:t>We must recognize (admit) that</a:t>
            </a:r>
          </a:p>
          <a:p>
            <a:r>
              <a:rPr lang="en-US" sz="2400" b="1" dirty="0"/>
              <a:t>We must take into account that…</a:t>
            </a:r>
          </a:p>
          <a:p>
            <a:r>
              <a:rPr lang="en-US" sz="2400" b="1" dirty="0"/>
              <a:t>Without a doubt</a:t>
            </a:r>
          </a:p>
          <a:p>
            <a:r>
              <a:rPr lang="en-US" sz="2400" b="1" dirty="0"/>
              <a:t>The reader sees that…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74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40525"/>
            <a:ext cx="7583488" cy="1143000"/>
          </a:xfrm>
        </p:spPr>
        <p:txBody>
          <a:bodyPr/>
          <a:lstStyle/>
          <a:p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Vocablario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para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enfrentar</a:t>
            </a:r>
            <a:r>
              <a:rPr lang="en-US" dirty="0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88E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objeciones</a:t>
            </a:r>
            <a:endParaRPr lang="en-US" dirty="0">
              <a:solidFill>
                <a:srgbClr val="FFF88E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7286" y="2031906"/>
            <a:ext cx="4021761" cy="428853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Hay </a:t>
            </a:r>
            <a:r>
              <a:rPr lang="en-US" sz="2400" dirty="0" err="1"/>
              <a:t>quien</a:t>
            </a:r>
            <a:r>
              <a:rPr lang="en-US" sz="2400" dirty="0"/>
              <a:t> dice </a:t>
            </a:r>
            <a:r>
              <a:rPr lang="en-US" sz="2400" dirty="0" err="1"/>
              <a:t>que</a:t>
            </a:r>
            <a:r>
              <a:rPr lang="en-US" sz="2400" dirty="0"/>
              <a:t>…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Los </a:t>
            </a:r>
            <a:r>
              <a:rPr lang="en-US" sz="2400" dirty="0" err="1"/>
              <a:t>críticos</a:t>
            </a:r>
            <a:r>
              <a:rPr lang="en-US" sz="2400" dirty="0"/>
              <a:t> </a:t>
            </a:r>
            <a:r>
              <a:rPr lang="en-US" sz="2400" dirty="0" err="1"/>
              <a:t>dicen</a:t>
            </a:r>
            <a:r>
              <a:rPr lang="en-US" sz="2400" dirty="0"/>
              <a:t>…</a:t>
            </a:r>
          </a:p>
          <a:p>
            <a:pPr>
              <a:lnSpc>
                <a:spcPct val="130000"/>
              </a:lnSpc>
            </a:pPr>
            <a:r>
              <a:rPr lang="en-US" sz="2400" dirty="0" err="1"/>
              <a:t>Cualquiera</a:t>
            </a:r>
            <a:r>
              <a:rPr lang="en-US" sz="2400" dirty="0"/>
              <a:t> </a:t>
            </a:r>
            <a:r>
              <a:rPr lang="en-US" sz="2400" dirty="0" err="1"/>
              <a:t>rechazaría</a:t>
            </a:r>
            <a:r>
              <a:rPr lang="en-US" sz="2400" dirty="0"/>
              <a:t>..</a:t>
            </a:r>
          </a:p>
          <a:p>
            <a:pPr>
              <a:lnSpc>
                <a:spcPct val="130000"/>
              </a:lnSpc>
            </a:pP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totalmente</a:t>
            </a:r>
            <a:r>
              <a:rPr lang="en-US" sz="2400" dirty="0"/>
              <a:t> </a:t>
            </a:r>
            <a:r>
              <a:rPr lang="en-US" sz="2400" dirty="0" err="1"/>
              <a:t>inaceptable</a:t>
            </a:r>
            <a:r>
              <a:rPr lang="en-US" sz="2400" dirty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81874" y="2031906"/>
            <a:ext cx="4907829" cy="428853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There are those who say…</a:t>
            </a:r>
          </a:p>
          <a:p>
            <a:pPr>
              <a:lnSpc>
                <a:spcPct val="130000"/>
              </a:lnSpc>
            </a:pPr>
            <a:r>
              <a:rPr lang="en-US" sz="2400"/>
              <a:t>The critics say</a:t>
            </a:r>
            <a:r>
              <a:rPr lang="en-US" sz="2400" dirty="0"/>
              <a:t>…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Anyone would reject…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It is completely unacceptable…</a:t>
            </a:r>
          </a:p>
        </p:txBody>
      </p:sp>
    </p:spTree>
    <p:extLst>
      <p:ext uri="{BB962C8B-B14F-4D97-AF65-F5344CB8AC3E}">
        <p14:creationId xmlns:p14="http://schemas.microsoft.com/office/powerpoint/2010/main" val="325745829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3458</TotalTime>
  <Words>1306</Words>
  <Application>Microsoft Office PowerPoint</Application>
  <PresentationFormat>On-screen Show (4:3)</PresentationFormat>
  <Paragraphs>270</Paragraphs>
  <Slides>41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PGothic</vt:lpstr>
      <vt:lpstr>Arial</vt:lpstr>
      <vt:lpstr>Avenir Next Condensed Regular</vt:lpstr>
      <vt:lpstr>Calibri</vt:lpstr>
      <vt:lpstr>Century Gothic</vt:lpstr>
      <vt:lpstr>Wingdings</vt:lpstr>
      <vt:lpstr>ヒラギノ丸ゴ Pro W4</vt:lpstr>
      <vt:lpstr>Summer</vt:lpstr>
      <vt:lpstr>PowerPoint Presentation</vt:lpstr>
      <vt:lpstr>El Objetivo</vt:lpstr>
      <vt:lpstr>¿Cómo convencerlo?</vt:lpstr>
      <vt:lpstr>Clases de argumentos</vt:lpstr>
      <vt:lpstr>Palabras de causa y efecto</vt:lpstr>
      <vt:lpstr>Palabras de causa y efecto</vt:lpstr>
      <vt:lpstr>Palabras de causa y efecto</vt:lpstr>
      <vt:lpstr>Para expresar una opinión</vt:lpstr>
      <vt:lpstr>Vocablario para enfrentar objeciones</vt:lpstr>
      <vt:lpstr>Vocablario para enfrentar objeciones</vt:lpstr>
      <vt:lpstr>Introducción </vt:lpstr>
      <vt:lpstr>Ideas para un gancho</vt:lpstr>
      <vt:lpstr>Los párrafos de desarrollo</vt:lpstr>
      <vt:lpstr>La conclusión</vt:lpstr>
      <vt:lpstr>¡No olviden las transiciones!</vt:lpstr>
      <vt:lpstr> Escriban un bosquejo enfocándose en la pregunta.  Omitan información que no tenga nada que ver con la pregunta.</vt:lpstr>
      <vt:lpstr>PowerPoint Presentation</vt:lpstr>
      <vt:lpstr>Para citar las fuentes (según el “Quick Study” de Parthena Draggett)</vt:lpstr>
      <vt:lpstr>Para citar las fuentes (según el “Quick Study de Parthena Dreggett)</vt:lpstr>
      <vt:lpstr>Para evitar el plagio</vt:lpstr>
      <vt:lpstr>Por ejemplo, con comillas</vt:lpstr>
      <vt:lpstr>Sin comillas (Parafraseo)</vt:lpstr>
      <vt:lpstr>Otro ejemplo Parafraseo</vt:lpstr>
      <vt:lpstr>Un parafraseo con paréntesis</vt:lpstr>
      <vt:lpstr>Un parafraseo con paréntesis</vt:lpstr>
      <vt:lpstr>Sigue la cita con un buen comentario o ejemplo </vt:lpstr>
      <vt:lpstr>Sigue la cita con un buen ejemplo o anécdota </vt:lpstr>
      <vt:lpstr>En vez de usar  “dice” (según el  “Quick Study” de Parthena Draggett)</vt:lpstr>
      <vt:lpstr>En vez de usar “piensa” (según el “Quick Study” de Parthena Draggett)</vt:lpstr>
      <vt:lpstr>Para no repetir palabras…</vt:lpstr>
      <vt:lpstr>Modelo</vt:lpstr>
      <vt:lpstr>En ensayos formales, no usen la segunda persona</vt:lpstr>
      <vt:lpstr>No usen la segunda persona</vt:lpstr>
      <vt:lpstr>No usen la segunda persona</vt:lpstr>
      <vt:lpstr>No usen la primera persona “yo, nosotros, me, nos”</vt:lpstr>
      <vt:lpstr>No usen la primera persona “yo, nosotros, me, nos”</vt:lpstr>
      <vt:lpstr>Se puede usar “yo” para describir experiencias personales en ensayos informales.</vt:lpstr>
      <vt:lpstr>Vuelvan a escribir la oración siguiente usando la tercera persona o la voz pasiva</vt:lpstr>
      <vt:lpstr>Vuelvan a escribir la oración</vt:lpstr>
      <vt:lpstr>Vuelvan a escribir la oración.</vt:lpstr>
      <vt:lpstr>Vuelvan a escribir la oración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Office 2004 Test Drive User</dc:creator>
  <cp:lastModifiedBy>Feliciano Perez, Mirthia</cp:lastModifiedBy>
  <cp:revision>243</cp:revision>
  <dcterms:created xsi:type="dcterms:W3CDTF">2013-02-22T22:48:42Z</dcterms:created>
  <dcterms:modified xsi:type="dcterms:W3CDTF">2018-09-25T19:14:41Z</dcterms:modified>
</cp:coreProperties>
</file>