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038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2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1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8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69336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11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81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6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5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26064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4579F-5F28-4402-8195-590D2AF30A36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BE5EC9-3DD2-4614-BF25-07F9CF9B9E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3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umanism.org/tag/question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katechteacher.wordpress.com/2012/09/03/happy-labor-day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4FB20-CBED-4446-9DB1-2DCC66E78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latin typeface="Jokerman" panose="04090605060D06020702" pitchFamily="82" charset="0"/>
              </a:rPr>
              <a:t>El </a:t>
            </a:r>
            <a:r>
              <a:rPr lang="en-US" sz="8000" dirty="0" err="1">
                <a:latin typeface="Jokerman" panose="04090605060D06020702" pitchFamily="82" charset="0"/>
              </a:rPr>
              <a:t>imperativo</a:t>
            </a:r>
            <a:r>
              <a:rPr lang="en-US" sz="8000" dirty="0">
                <a:latin typeface="Jokerman" panose="04090605060D06020702" pitchFamily="82" charset="0"/>
              </a:rPr>
              <a:t> </a:t>
            </a:r>
            <a:r>
              <a:rPr lang="en-US" sz="8000" dirty="0" err="1">
                <a:latin typeface="Jokerman" panose="04090605060D06020702" pitchFamily="82" charset="0"/>
              </a:rPr>
              <a:t>afirmativo</a:t>
            </a:r>
            <a:r>
              <a:rPr lang="en-US" sz="8000" dirty="0">
                <a:latin typeface="Jokerman" panose="04090605060D06020702" pitchFamily="82" charset="0"/>
              </a:rPr>
              <a:t> singular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8E525-8C08-4122-AF4D-DAEDB193F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A.k.a. Los </a:t>
            </a:r>
            <a:r>
              <a:rPr lang="en-US" sz="4000" dirty="0" err="1">
                <a:latin typeface="Comic Sans MS" panose="030F0702030302020204" pitchFamily="66" charset="0"/>
              </a:rPr>
              <a:t>mandatos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4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3A3BA3E-6F8D-42AE-BF3B-5C065C9C01B0}"/>
              </a:ext>
            </a:extLst>
          </p:cNvPr>
          <p:cNvSpPr txBox="1"/>
          <p:nvPr/>
        </p:nvSpPr>
        <p:spPr>
          <a:xfrm>
            <a:off x="3129699" y="1470581"/>
            <a:ext cx="85388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To tell one person to do something, use an informal or a formal command. Commands are generally used without a subject pronoun, or with the pronoun after the verb.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How we form a command from a verb?</a:t>
            </a:r>
          </a:p>
        </p:txBody>
      </p:sp>
      <p:pic>
        <p:nvPicPr>
          <p:cNvPr id="11" name="Picture 10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0EECBB47-B6F3-45ED-B2BE-399C80C46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78851" y="1539290"/>
            <a:ext cx="1749949" cy="350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4AB886-AAD7-4399-B1EA-C3FF7DA6EB4C}"/>
              </a:ext>
            </a:extLst>
          </p:cNvPr>
          <p:cNvSpPr/>
          <p:nvPr/>
        </p:nvSpPr>
        <p:spPr>
          <a:xfrm>
            <a:off x="924820" y="93252"/>
            <a:ext cx="109539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82C9"/>
                </a:solidFill>
                <a:latin typeface="Comic Sans MS" panose="030F0702030302020204" pitchFamily="66" charset="0"/>
              </a:rPr>
              <a:t>Tú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 commands are based on the </a:t>
            </a:r>
            <a:r>
              <a:rPr lang="en-US" sz="3600" dirty="0" err="1">
                <a:solidFill>
                  <a:srgbClr val="0082C9"/>
                </a:solidFill>
                <a:latin typeface="Comic Sans MS" panose="030F0702030302020204" pitchFamily="66" charset="0"/>
              </a:rPr>
              <a:t>tú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 form of the present tense without the final </a:t>
            </a:r>
            <a:r>
              <a:rPr lang="en-US" sz="3600" dirty="0">
                <a:solidFill>
                  <a:srgbClr val="0082C9"/>
                </a:solidFill>
                <a:latin typeface="Comic Sans MS" panose="030F0702030302020204" pitchFamily="66" charset="0"/>
              </a:rPr>
              <a:t>-s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. </a:t>
            </a:r>
          </a:p>
          <a:p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       -</a:t>
            </a:r>
            <a:r>
              <a:rPr lang="en-US" sz="36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ar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							-</a:t>
            </a:r>
            <a:r>
              <a:rPr lang="en-US" sz="36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er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								-</a:t>
            </a:r>
            <a:r>
              <a:rPr lang="en-US" sz="36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ir</a:t>
            </a:r>
            <a:endParaRPr lang="en-US" sz="36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tú caminas</a:t>
            </a:r>
            <a:r>
              <a:rPr lang="es-ES" sz="2400" dirty="0">
                <a:solidFill>
                  <a:srgbClr val="E03C3F"/>
                </a:solidFill>
                <a:latin typeface="Comic Sans MS" panose="030F0702030302020204" pitchFamily="66" charset="0"/>
              </a:rPr>
              <a:t> →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 camina	    tú comes </a:t>
            </a:r>
            <a:r>
              <a:rPr lang="es-ES" sz="2400" dirty="0">
                <a:solidFill>
                  <a:srgbClr val="E03C3F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 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come			tú escribes </a:t>
            </a:r>
            <a:r>
              <a:rPr lang="es-ES" sz="2400" dirty="0">
                <a:solidFill>
                  <a:srgbClr val="E03C3F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 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escribe</a:t>
            </a:r>
          </a:p>
          <a:p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Therefore, if the </a:t>
            </a:r>
            <a:r>
              <a:rPr lang="en-US" sz="3600" dirty="0" err="1">
                <a:solidFill>
                  <a:srgbClr val="0082C9"/>
                </a:solidFill>
                <a:latin typeface="Comic Sans MS" panose="030F0702030302020204" pitchFamily="66" charset="0"/>
              </a:rPr>
              <a:t>tú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 form is irregular, the </a:t>
            </a:r>
            <a:r>
              <a:rPr lang="en-US" sz="3600" dirty="0" err="1">
                <a:solidFill>
                  <a:srgbClr val="0082C9"/>
                </a:solidFill>
                <a:latin typeface="Comic Sans MS" panose="030F0702030302020204" pitchFamily="66" charset="0"/>
              </a:rPr>
              <a:t>tú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 command is also irregular.</a:t>
            </a:r>
          </a:p>
          <a:p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      -</a:t>
            </a:r>
            <a:r>
              <a:rPr lang="en-US" sz="36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ar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							-</a:t>
            </a:r>
            <a:r>
              <a:rPr lang="en-US" sz="36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er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								-</a:t>
            </a:r>
            <a:r>
              <a:rPr lang="en-US" sz="36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ir</a:t>
            </a:r>
            <a:endParaRPr lang="es-ES" sz="36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tú p</a:t>
            </a:r>
            <a:r>
              <a:rPr lang="es-ES" sz="2400" b="1" dirty="0">
                <a:solidFill>
                  <a:srgbClr val="0082C9"/>
                </a:solidFill>
                <a:latin typeface="Comic Sans MS" panose="030F0702030302020204" pitchFamily="66" charset="0"/>
              </a:rPr>
              <a:t>i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des </a:t>
            </a:r>
            <a:r>
              <a:rPr lang="es-ES" sz="2400" dirty="0">
                <a:solidFill>
                  <a:srgbClr val="E03C3F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 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p</a:t>
            </a:r>
            <a:r>
              <a:rPr lang="es-ES" sz="2400" b="1" dirty="0">
                <a:solidFill>
                  <a:srgbClr val="0082C9"/>
                </a:solidFill>
                <a:latin typeface="Comic Sans MS" panose="030F0702030302020204" pitchFamily="66" charset="0"/>
              </a:rPr>
              <a:t>i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de			    tú c</a:t>
            </a:r>
            <a:r>
              <a:rPr lang="es-ES" sz="2400" b="1" dirty="0">
                <a:solidFill>
                  <a:srgbClr val="0082C9"/>
                </a:solidFill>
                <a:latin typeface="Comic Sans MS" panose="030F0702030302020204" pitchFamily="66" charset="0"/>
              </a:rPr>
              <a:t>ie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rras</a:t>
            </a:r>
            <a:r>
              <a:rPr lang="es-E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 </a:t>
            </a:r>
            <a:r>
              <a:rPr lang="es-ES" sz="2400" dirty="0">
                <a:solidFill>
                  <a:srgbClr val="E03C3F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 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c</a:t>
            </a:r>
            <a:r>
              <a:rPr lang="es-ES" sz="2400" b="1" dirty="0">
                <a:solidFill>
                  <a:srgbClr val="0082C9"/>
                </a:solidFill>
                <a:latin typeface="Comic Sans MS" panose="030F0702030302020204" pitchFamily="66" charset="0"/>
              </a:rPr>
              <a:t>ie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rra			tú pr</a:t>
            </a:r>
            <a:r>
              <a:rPr lang="es-ES" sz="2400" b="1" dirty="0">
                <a:solidFill>
                  <a:srgbClr val="0082C9"/>
                </a:solidFill>
                <a:latin typeface="Comic Sans MS" panose="030F0702030302020204" pitchFamily="66" charset="0"/>
              </a:rPr>
              <a:t>ue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bas </a:t>
            </a:r>
            <a:r>
              <a:rPr lang="es-ES" sz="2400" dirty="0">
                <a:solidFill>
                  <a:srgbClr val="E03C3F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 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pr</a:t>
            </a:r>
            <a:r>
              <a:rPr lang="es-ES" sz="2400" b="1" dirty="0">
                <a:solidFill>
                  <a:srgbClr val="0082C9"/>
                </a:solidFill>
                <a:latin typeface="Comic Sans MS" panose="030F0702030302020204" pitchFamily="66" charset="0"/>
              </a:rPr>
              <a:t>ue</a:t>
            </a:r>
            <a:r>
              <a:rPr lang="es-ES" sz="2400" dirty="0">
                <a:solidFill>
                  <a:srgbClr val="0082C9"/>
                </a:solidFill>
                <a:latin typeface="Comic Sans MS" panose="030F0702030302020204" pitchFamily="66" charset="0"/>
              </a:rPr>
              <a:t>ba</a:t>
            </a:r>
            <a:endParaRPr lang="es-ES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endParaRPr lang="es-ES" sz="28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endParaRPr lang="es-ES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endParaRPr lang="es-ES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endParaRPr lang="es-ES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algn="r"/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BF11AAFA-D5F3-43F9-A21B-BBB48A226B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9960"/>
          <a:stretch/>
        </p:blipFill>
        <p:spPr>
          <a:xfrm>
            <a:off x="3352800" y="4340994"/>
            <a:ext cx="5743575" cy="251700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B1F882E-7627-4655-92AA-4FF203EE54E9}"/>
              </a:ext>
            </a:extLst>
          </p:cNvPr>
          <p:cNvSpPr txBox="1"/>
          <p:nvPr/>
        </p:nvSpPr>
        <p:spPr>
          <a:xfrm>
            <a:off x="5996539" y="5034013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Lee</a:t>
            </a:r>
            <a:r>
              <a:rPr lang="en-US" dirty="0"/>
              <a:t> la </a:t>
            </a:r>
            <a:r>
              <a:rPr lang="en-US" dirty="0" err="1"/>
              <a:t>oración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5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E6A71C-AFE9-4A35-8D2B-AE09C22C2BF3}"/>
              </a:ext>
            </a:extLst>
          </p:cNvPr>
          <p:cNvSpPr/>
          <p:nvPr/>
        </p:nvSpPr>
        <p:spPr>
          <a:xfrm>
            <a:off x="914402" y="131628"/>
            <a:ext cx="1087654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82C9"/>
                </a:solidFill>
                <a:latin typeface="Comic Sans MS" panose="030F0702030302020204" pitchFamily="66" charset="0"/>
              </a:rPr>
              <a:t>Usted</a:t>
            </a:r>
            <a:r>
              <a:rPr lang="en-US" sz="3600" dirty="0">
                <a:solidFill>
                  <a:srgbClr val="0082C9"/>
                </a:solidFill>
                <a:latin typeface="Comic Sans MS" panose="030F0702030302020204" pitchFamily="66" charset="0"/>
              </a:rPr>
              <a:t> 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commands are based on the </a:t>
            </a:r>
            <a:r>
              <a:rPr lang="en-US" sz="3600" dirty="0" err="1">
                <a:solidFill>
                  <a:srgbClr val="0082C9"/>
                </a:solidFill>
                <a:latin typeface="Comic Sans MS" panose="030F0702030302020204" pitchFamily="66" charset="0"/>
              </a:rPr>
              <a:t>yo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 form of the present tense, substituting the</a:t>
            </a:r>
            <a:r>
              <a:rPr lang="en-US" sz="3600" dirty="0">
                <a:solidFill>
                  <a:srgbClr val="0082C9"/>
                </a:solidFill>
                <a:latin typeface="Comic Sans MS" panose="030F0702030302020204" pitchFamily="66" charset="0"/>
              </a:rPr>
              <a:t> -o </a:t>
            </a:r>
            <a:r>
              <a:rPr lang="en-U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for these endings:</a:t>
            </a:r>
          </a:p>
          <a:p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   		  -e for -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ar</a:t>
            </a:r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					     					    -a for -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er</a:t>
            </a:r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	and -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ir</a:t>
            </a:r>
            <a:endParaRPr lang="en-US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yo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camino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camin</a:t>
            </a:r>
            <a:r>
              <a:rPr lang="en-US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					 			 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yo como </a:t>
            </a:r>
            <a:r>
              <a:rPr lang="es-E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com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; </a:t>
            </a:r>
          </a:p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										 				 yo escribo </a:t>
            </a:r>
            <a:r>
              <a:rPr lang="es-E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escrib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Therefore, if the </a:t>
            </a:r>
            <a:r>
              <a:rPr lang="en-US" sz="3600" dirty="0" err="1">
                <a:latin typeface="Comic Sans MS" panose="030F0702030302020204" pitchFamily="66" charset="0"/>
              </a:rPr>
              <a:t>yo</a:t>
            </a:r>
            <a:r>
              <a:rPr lang="en-US" sz="3600" dirty="0">
                <a:latin typeface="Comic Sans MS" panose="030F0702030302020204" pitchFamily="66" charset="0"/>
              </a:rPr>
              <a:t> form is irregular, the </a:t>
            </a:r>
            <a:r>
              <a:rPr lang="en-US" sz="3600" dirty="0" err="1">
                <a:latin typeface="Comic Sans MS" panose="030F0702030302020204" pitchFamily="66" charset="0"/>
              </a:rPr>
              <a:t>usted</a:t>
            </a:r>
            <a:r>
              <a:rPr lang="en-US" sz="3600" dirty="0">
                <a:latin typeface="Comic Sans MS" panose="030F0702030302020204" pitchFamily="66" charset="0"/>
              </a:rPr>
              <a:t> command is also irregular.</a:t>
            </a:r>
          </a:p>
          <a:p>
            <a:r>
              <a:rPr lang="en-US" sz="2800" dirty="0">
                <a:solidFill>
                  <a:srgbClr val="333333"/>
                </a:solidFill>
                <a:latin typeface="Comic Sans MS" panose="030F0702030302020204" pitchFamily="66" charset="0"/>
              </a:rPr>
              <a:t>     	 </a:t>
            </a:r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-e for -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ar</a:t>
            </a:r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					           			   -a for -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er</a:t>
            </a:r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	and -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ir</a:t>
            </a:r>
            <a:endParaRPr lang="en-US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yo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en-US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ie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rro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en-US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ie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rr</a:t>
            </a:r>
            <a:r>
              <a:rPr lang="en-US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					  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				  yo v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ue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lvo </a:t>
            </a:r>
            <a:r>
              <a:rPr lang="es-E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v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ue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lv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</a:p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yo pr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ue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bo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 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pr</a:t>
            </a:r>
            <a:r>
              <a:rPr lang="en-US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US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				 			     yo sal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o </a:t>
            </a:r>
            <a:r>
              <a:rPr lang="es-E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→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 sal</a:t>
            </a:r>
            <a:r>
              <a:rPr lang="es-E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ga</a:t>
            </a:r>
          </a:p>
          <a:p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Image result for nino ayudando a un adulto clip art">
            <a:extLst>
              <a:ext uri="{FF2B5EF4-FFF2-40B4-BE49-F238E27FC236}">
                <a16:creationId xmlns:a16="http://schemas.microsoft.com/office/drawing/2014/main" id="{959A0C74-0B19-45EE-9143-9D6E7E2E2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7" y="5147035"/>
            <a:ext cx="4238625" cy="171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CDF424-0B54-4370-BED1-9EF25E27B773}"/>
              </a:ext>
            </a:extLst>
          </p:cNvPr>
          <p:cNvSpPr txBox="1"/>
          <p:nvPr/>
        </p:nvSpPr>
        <p:spPr>
          <a:xfrm>
            <a:off x="3976687" y="6211669"/>
            <a:ext cx="211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Camine</a:t>
            </a:r>
            <a:r>
              <a:rPr lang="en-US" sz="1600" b="1" dirty="0">
                <a:latin typeface="Comic Sans MS" panose="030F0702030302020204" pitchFamily="66" charset="0"/>
              </a:rPr>
              <a:t> con </a:t>
            </a:r>
            <a:r>
              <a:rPr lang="en-US" sz="1600" b="1" dirty="0" err="1">
                <a:latin typeface="Comic Sans MS" panose="030F0702030302020204" pitchFamily="66" charset="0"/>
              </a:rPr>
              <a:t>cuidado</a:t>
            </a:r>
            <a:endParaRPr lang="en-US" sz="1600" b="1" dirty="0">
              <a:latin typeface="Comic Sans MS" panose="030F0702030302020204" pitchFamily="66" charset="0"/>
            </a:endParaRPr>
          </a:p>
          <a:p>
            <a:r>
              <a:rPr lang="en-US" sz="1600" b="1" dirty="0">
                <a:latin typeface="Comic Sans MS" panose="030F0702030302020204" pitchFamily="66" charset="0"/>
              </a:rPr>
              <a:t> </a:t>
            </a:r>
            <a:r>
              <a:rPr lang="en-US" sz="1600" b="1" dirty="0" err="1">
                <a:latin typeface="Comic Sans MS" panose="030F0702030302020204" pitchFamily="66" charset="0"/>
              </a:rPr>
              <a:t>señora</a:t>
            </a:r>
            <a:r>
              <a:rPr lang="en-US" sz="16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3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68EF-9B97-487D-82D0-F38B413F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4" y="65989"/>
            <a:ext cx="4317478" cy="2285466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Irregularidades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especiales</a:t>
            </a:r>
            <a:br>
              <a:rPr lang="en-US" sz="2800" dirty="0">
                <a:latin typeface="Comic Sans MS" panose="030F0702030302020204" pitchFamily="66" charset="0"/>
              </a:rPr>
            </a:br>
            <a:endParaRPr lang="en-US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7427DC6-3841-4C0C-B29B-B77479312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811668"/>
              </p:ext>
            </p:extLst>
          </p:nvPr>
        </p:nvGraphicFramePr>
        <p:xfrm>
          <a:off x="1109203" y="425442"/>
          <a:ext cx="5882628" cy="2244150"/>
        </p:xfrm>
        <a:graphic>
          <a:graphicData uri="http://schemas.openxmlformats.org/drawingml/2006/table">
            <a:tbl>
              <a:tblPr/>
              <a:tblGrid>
                <a:gridCol w="980438">
                  <a:extLst>
                    <a:ext uri="{9D8B030D-6E8A-4147-A177-3AD203B41FA5}">
                      <a16:colId xmlns:a16="http://schemas.microsoft.com/office/drawing/2014/main" val="835673377"/>
                    </a:ext>
                  </a:extLst>
                </a:gridCol>
                <a:gridCol w="980438">
                  <a:extLst>
                    <a:ext uri="{9D8B030D-6E8A-4147-A177-3AD203B41FA5}">
                      <a16:colId xmlns:a16="http://schemas.microsoft.com/office/drawing/2014/main" val="1286480441"/>
                    </a:ext>
                  </a:extLst>
                </a:gridCol>
                <a:gridCol w="980438">
                  <a:extLst>
                    <a:ext uri="{9D8B030D-6E8A-4147-A177-3AD203B41FA5}">
                      <a16:colId xmlns:a16="http://schemas.microsoft.com/office/drawing/2014/main" val="1797530744"/>
                    </a:ext>
                  </a:extLst>
                </a:gridCol>
                <a:gridCol w="980438">
                  <a:extLst>
                    <a:ext uri="{9D8B030D-6E8A-4147-A177-3AD203B41FA5}">
                      <a16:colId xmlns:a16="http://schemas.microsoft.com/office/drawing/2014/main" val="2234766256"/>
                    </a:ext>
                  </a:extLst>
                </a:gridCol>
                <a:gridCol w="980438">
                  <a:extLst>
                    <a:ext uri="{9D8B030D-6E8A-4147-A177-3AD203B41FA5}">
                      <a16:colId xmlns:a16="http://schemas.microsoft.com/office/drawing/2014/main" val="4182259814"/>
                    </a:ext>
                  </a:extLst>
                </a:gridCol>
                <a:gridCol w="980438">
                  <a:extLst>
                    <a:ext uri="{9D8B030D-6E8A-4147-A177-3AD203B41FA5}">
                      <a16:colId xmlns:a16="http://schemas.microsoft.com/office/drawing/2014/main" val="3963055547"/>
                    </a:ext>
                  </a:extLst>
                </a:gridCol>
              </a:tblGrid>
              <a:tr h="74805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Tener</a:t>
                      </a:r>
                      <a:endParaRPr lang="en-US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Hacer</a:t>
                      </a:r>
                      <a:endParaRPr lang="en-US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FFFFFF"/>
                          </a:solidFill>
                          <a:effectLst/>
                        </a:rPr>
                        <a:t>Poner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FFFFFF"/>
                          </a:solidFill>
                          <a:effectLst/>
                        </a:rPr>
                        <a:t>Venir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Salir</a:t>
                      </a:r>
                      <a:endParaRPr lang="en-US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89267656"/>
                  </a:ext>
                </a:extLst>
              </a:tr>
              <a:tr h="74805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ten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E03C3F"/>
                          </a:solidFill>
                          <a:effectLst/>
                        </a:rPr>
                        <a:t>haz</a:t>
                      </a:r>
                      <a:endParaRPr lang="en-US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pon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E03C3F"/>
                          </a:solidFill>
                          <a:effectLst/>
                        </a:rPr>
                        <a:t>ven</a:t>
                      </a:r>
                      <a:endParaRPr lang="en-US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sal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effectLst/>
                        </a:rPr>
                        <a:t>tú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21359"/>
                  </a:ext>
                </a:extLst>
              </a:tr>
              <a:tr h="74805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tenga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haga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ponga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venga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salga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rgbClr val="333333"/>
                          </a:solidFill>
                          <a:effectLst/>
                        </a:rPr>
                        <a:t>usted</a:t>
                      </a:r>
                      <a:endParaRPr lang="en-US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69060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34D23-8142-46AE-A0E4-9820EAC96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885" y="2526384"/>
            <a:ext cx="3092115" cy="337911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These verbs have special irregularities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A9D51BD-4614-4129-872F-90836A5BB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6005"/>
              </p:ext>
            </p:extLst>
          </p:nvPr>
        </p:nvGraphicFramePr>
        <p:xfrm>
          <a:off x="1109206" y="3661350"/>
          <a:ext cx="5882625" cy="2244150"/>
        </p:xfrm>
        <a:graphic>
          <a:graphicData uri="http://schemas.openxmlformats.org/drawingml/2006/table">
            <a:tbl>
              <a:tblPr/>
              <a:tblGrid>
                <a:gridCol w="1176525">
                  <a:extLst>
                    <a:ext uri="{9D8B030D-6E8A-4147-A177-3AD203B41FA5}">
                      <a16:colId xmlns:a16="http://schemas.microsoft.com/office/drawing/2014/main" val="1855222665"/>
                    </a:ext>
                  </a:extLst>
                </a:gridCol>
                <a:gridCol w="1176525">
                  <a:extLst>
                    <a:ext uri="{9D8B030D-6E8A-4147-A177-3AD203B41FA5}">
                      <a16:colId xmlns:a16="http://schemas.microsoft.com/office/drawing/2014/main" val="3959148297"/>
                    </a:ext>
                  </a:extLst>
                </a:gridCol>
                <a:gridCol w="1176525">
                  <a:extLst>
                    <a:ext uri="{9D8B030D-6E8A-4147-A177-3AD203B41FA5}">
                      <a16:colId xmlns:a16="http://schemas.microsoft.com/office/drawing/2014/main" val="3380938964"/>
                    </a:ext>
                  </a:extLst>
                </a:gridCol>
                <a:gridCol w="1176525">
                  <a:extLst>
                    <a:ext uri="{9D8B030D-6E8A-4147-A177-3AD203B41FA5}">
                      <a16:colId xmlns:a16="http://schemas.microsoft.com/office/drawing/2014/main" val="3385870659"/>
                    </a:ext>
                  </a:extLst>
                </a:gridCol>
                <a:gridCol w="1176525">
                  <a:extLst>
                    <a:ext uri="{9D8B030D-6E8A-4147-A177-3AD203B41FA5}">
                      <a16:colId xmlns:a16="http://schemas.microsoft.com/office/drawing/2014/main" val="4163556391"/>
                    </a:ext>
                  </a:extLst>
                </a:gridCol>
              </a:tblGrid>
              <a:tr h="74805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Ser</a:t>
                      </a:r>
                      <a:endParaRPr lang="en-US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Decir</a:t>
                      </a:r>
                      <a:endParaRPr lang="en-US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FFFFFF"/>
                          </a:solidFill>
                          <a:effectLst/>
                        </a:rPr>
                        <a:t>Ir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</a:rPr>
                        <a:t>Dar</a:t>
                      </a:r>
                      <a:endParaRPr lang="en-US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51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64445564"/>
                  </a:ext>
                </a:extLst>
              </a:tr>
              <a:tr h="74805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sé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di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E03C3F"/>
                          </a:solidFill>
                          <a:effectLst/>
                        </a:rPr>
                        <a:t>ve</a:t>
                      </a:r>
                      <a:endParaRPr lang="en-US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E03C3F"/>
                          </a:solidFill>
                          <a:effectLst/>
                        </a:rPr>
                        <a:t>da</a:t>
                      </a:r>
                      <a:endParaRPr lang="en-US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effectLst/>
                        </a:rPr>
                        <a:t>tú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420033"/>
                  </a:ext>
                </a:extLst>
              </a:tr>
              <a:tr h="74805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sea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diga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vaya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E03C3F"/>
                          </a:solidFill>
                          <a:effectLst/>
                        </a:rPr>
                        <a:t>dé</a:t>
                      </a:r>
                      <a:endParaRPr lang="en-US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rgbClr val="333333"/>
                          </a:solidFill>
                          <a:effectLst/>
                        </a:rPr>
                        <a:t>usted</a:t>
                      </a:r>
                      <a:endParaRPr lang="en-US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7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C593A-E26B-4216-B55F-6E0B06BBA915}"/>
              </a:ext>
            </a:extLst>
          </p:cNvPr>
          <p:cNvSpPr/>
          <p:nvPr/>
        </p:nvSpPr>
        <p:spPr>
          <a:xfrm>
            <a:off x="2604941" y="18352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4000" b="1" dirty="0">
                <a:solidFill>
                  <a:srgbClr val="333333"/>
                </a:solidFill>
                <a:latin typeface="Comic Sans MS" panose="030F0702030302020204" pitchFamily="66" charset="0"/>
              </a:rPr>
              <a:t>¿</a:t>
            </a:r>
            <a:r>
              <a:rPr lang="en-US" sz="4000" b="1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Practicamos</a:t>
            </a:r>
            <a:r>
              <a:rPr lang="en-US" sz="4000" b="1" dirty="0">
                <a:solidFill>
                  <a:srgbClr val="333333"/>
                </a:solidFill>
                <a:latin typeface="Comic Sans MS" panose="030F0702030302020204" pitchFamily="66" charset="0"/>
              </a:rPr>
              <a:t>?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299BD2-8EC9-4458-ACBC-6BDD979F0854}"/>
              </a:ext>
            </a:extLst>
          </p:cNvPr>
          <p:cNvSpPr/>
          <p:nvPr/>
        </p:nvSpPr>
        <p:spPr>
          <a:xfrm>
            <a:off x="1093509" y="1145373"/>
            <a:ext cx="108691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33333"/>
                </a:solidFill>
                <a:latin typeface="Comic Sans MS" panose="030F0702030302020204" pitchFamily="66" charset="0"/>
              </a:rPr>
              <a:t>Lee </a:t>
            </a:r>
            <a:r>
              <a:rPr lang="es-ES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la lista de las cosas que hay que hacer. Escribe una lista de instrucciones para que un amigo las haga.</a:t>
            </a:r>
          </a:p>
          <a:p>
            <a:r>
              <a:rPr lang="es-ES" sz="3600" dirty="0">
                <a:latin typeface="Comic Sans MS" panose="030F0702030302020204" pitchFamily="66" charset="0"/>
              </a:rPr>
              <a:t>1. Hacer la lista de la compra.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2. Comprar pan.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3. Preparar unos sándwiches.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4. Llenar una botella de agua.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5. Poner una bolsa de papas en la mochila.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6. Meter las latas de atún en la mochila.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C593A-E26B-4216-B55F-6E0B06BBA915}"/>
              </a:ext>
            </a:extLst>
          </p:cNvPr>
          <p:cNvSpPr/>
          <p:nvPr/>
        </p:nvSpPr>
        <p:spPr>
          <a:xfrm>
            <a:off x="2604941" y="18352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333333"/>
                </a:solidFill>
                <a:latin typeface="Comic Sans MS" panose="030F0702030302020204" pitchFamily="66" charset="0"/>
              </a:rPr>
              <a:t>Respuestas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299BD2-8EC9-4458-ACBC-6BDD979F0854}"/>
              </a:ext>
            </a:extLst>
          </p:cNvPr>
          <p:cNvSpPr/>
          <p:nvPr/>
        </p:nvSpPr>
        <p:spPr>
          <a:xfrm>
            <a:off x="1093509" y="1145373"/>
            <a:ext cx="108691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33333"/>
                </a:solidFill>
                <a:latin typeface="Comic Sans MS" panose="030F0702030302020204" pitchFamily="66" charset="0"/>
              </a:rPr>
              <a:t>Verifica tus respuestas</a:t>
            </a:r>
            <a:endParaRPr lang="es-ES" sz="36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r>
              <a:rPr lang="es-ES" sz="3600" dirty="0">
                <a:latin typeface="Comic Sans MS" panose="030F0702030302020204" pitchFamily="66" charset="0"/>
              </a:rPr>
              <a:t>1. </a:t>
            </a:r>
            <a:r>
              <a:rPr lang="es-E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Haz</a:t>
            </a:r>
            <a:r>
              <a:rPr lang="es-ES" sz="3600" dirty="0">
                <a:latin typeface="Comic Sans MS" panose="030F0702030302020204" pitchFamily="66" charset="0"/>
              </a:rPr>
              <a:t> la lista de la compra.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2. </a:t>
            </a:r>
            <a:r>
              <a:rPr lang="es-E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Compra</a:t>
            </a:r>
            <a:r>
              <a:rPr lang="es-ES" sz="3600" dirty="0">
                <a:latin typeface="Comic Sans MS" panose="030F0702030302020204" pitchFamily="66" charset="0"/>
              </a:rPr>
              <a:t> pan.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3. </a:t>
            </a:r>
            <a:r>
              <a:rPr lang="es-E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Prepara</a:t>
            </a:r>
            <a:r>
              <a:rPr lang="es-ES" sz="3600" dirty="0">
                <a:latin typeface="Comic Sans MS" panose="030F0702030302020204" pitchFamily="66" charset="0"/>
              </a:rPr>
              <a:t> unos sándwiches.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4. </a:t>
            </a:r>
            <a:r>
              <a:rPr lang="es-E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Llena</a:t>
            </a:r>
            <a:r>
              <a:rPr lang="es-ES" sz="3600" dirty="0">
                <a:latin typeface="Comic Sans MS" panose="030F0702030302020204" pitchFamily="66" charset="0"/>
              </a:rPr>
              <a:t> una botella de agua.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5. </a:t>
            </a:r>
            <a:r>
              <a:rPr lang="es-E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Pon</a:t>
            </a:r>
            <a:r>
              <a:rPr lang="es-ES" sz="3600" dirty="0">
                <a:latin typeface="Comic Sans MS" panose="030F0702030302020204" pitchFamily="66" charset="0"/>
              </a:rPr>
              <a:t> una bolsa de papas en la mochila.</a:t>
            </a:r>
            <a:br>
              <a:rPr lang="es-ES" sz="3600" dirty="0">
                <a:latin typeface="Comic Sans MS" panose="030F0702030302020204" pitchFamily="66" charset="0"/>
              </a:rPr>
            </a:br>
            <a:r>
              <a:rPr lang="es-ES" sz="3600" dirty="0">
                <a:latin typeface="Comic Sans MS" panose="030F0702030302020204" pitchFamily="66" charset="0"/>
              </a:rPr>
              <a:t>6. </a:t>
            </a:r>
            <a:r>
              <a:rPr lang="es-E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Mete</a:t>
            </a:r>
            <a:r>
              <a:rPr lang="es-ES" sz="3600" dirty="0">
                <a:latin typeface="Comic Sans MS" panose="030F0702030302020204" pitchFamily="66" charset="0"/>
              </a:rPr>
              <a:t> las latas de atún en la mochila.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6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C593A-E26B-4216-B55F-6E0B06BBA915}"/>
              </a:ext>
            </a:extLst>
          </p:cNvPr>
          <p:cNvSpPr/>
          <p:nvPr/>
        </p:nvSpPr>
        <p:spPr>
          <a:xfrm>
            <a:off x="2604941" y="18352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4000" b="1" dirty="0">
                <a:solidFill>
                  <a:srgbClr val="333333"/>
                </a:solidFill>
                <a:latin typeface="Comic Sans MS" panose="030F0702030302020204" pitchFamily="66" charset="0"/>
              </a:rPr>
              <a:t>¿M</a:t>
            </a:r>
            <a:r>
              <a:rPr lang="en-US" sz="4000" b="1" dirty="0" err="1">
                <a:solidFill>
                  <a:srgbClr val="333333"/>
                </a:solidFill>
                <a:latin typeface="Comic Sans MS" panose="030F0702030302020204" pitchFamily="66" charset="0"/>
              </a:rPr>
              <a:t>ás</a:t>
            </a:r>
            <a:r>
              <a:rPr lang="en-US" sz="4000" b="1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práctica</a:t>
            </a:r>
            <a:r>
              <a:rPr lang="en-US" sz="4000" b="1" dirty="0">
                <a:solidFill>
                  <a:srgbClr val="333333"/>
                </a:solidFill>
                <a:latin typeface="Comic Sans MS" panose="030F0702030302020204" pitchFamily="66" charset="0"/>
              </a:rPr>
              <a:t>?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299BD2-8EC9-4458-ACBC-6BDD979F0854}"/>
              </a:ext>
            </a:extLst>
          </p:cNvPr>
          <p:cNvSpPr/>
          <p:nvPr/>
        </p:nvSpPr>
        <p:spPr>
          <a:xfrm>
            <a:off x="1046375" y="824861"/>
            <a:ext cx="108691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latin typeface="Comic Sans MS" panose="030F0702030302020204" pitchFamily="66" charset="0"/>
              </a:rPr>
              <a:t>Lee</a:t>
            </a:r>
            <a:r>
              <a:rPr lang="es-ES" sz="3200" dirty="0">
                <a:latin typeface="Comic Sans MS" panose="030F0702030302020204" pitchFamily="66" charset="0"/>
              </a:rPr>
              <a:t> esta conversación y </a:t>
            </a:r>
            <a:r>
              <a:rPr lang="es-ES" sz="3200" dirty="0" err="1">
                <a:latin typeface="Comic Sans MS" panose="030F0702030302020204" pitchFamily="66" charset="0"/>
              </a:rPr>
              <a:t>compl</a:t>
            </a:r>
            <a:r>
              <a:rPr lang="en-US" sz="3200" dirty="0">
                <a:latin typeface="Comic Sans MS" panose="030F0702030302020204" pitchFamily="66" charset="0"/>
              </a:rPr>
              <a:t>é</a:t>
            </a:r>
            <a:r>
              <a:rPr lang="es-ES" sz="3200" dirty="0">
                <a:latin typeface="Comic Sans MS" panose="030F0702030302020204" pitchFamily="66" charset="0"/>
              </a:rPr>
              <a:t>tala con el imperativo formal.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—Disculpe, ¿esta es la oficina de correos?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—Sí, es aquí. (1) _____ (pasar) usted, por favor, y (2) _____(esperar).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—Gracias. ¿Puedo sentarme mientras espero?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—Sí, (3) _____ (sentarse) en esta silla. ¡Qué perro tan lindo!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—Gracias. Se llama </a:t>
            </a:r>
            <a:r>
              <a:rPr lang="es-ES" sz="3200" dirty="0" err="1">
                <a:latin typeface="Comic Sans MS" panose="030F0702030302020204" pitchFamily="66" charset="0"/>
              </a:rPr>
              <a:t>Ulisses</a:t>
            </a:r>
            <a:r>
              <a:rPr lang="es-ES" sz="3200" dirty="0">
                <a:latin typeface="Comic Sans MS" panose="030F0702030302020204" pitchFamily="66" charset="0"/>
              </a:rPr>
              <a:t>. 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—Por favor,(4) _____ (venir) usted conmigo. (5) _____ (caminar) con cuidado.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9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C593A-E26B-4216-B55F-6E0B06BBA915}"/>
              </a:ext>
            </a:extLst>
          </p:cNvPr>
          <p:cNvSpPr/>
          <p:nvPr/>
        </p:nvSpPr>
        <p:spPr>
          <a:xfrm>
            <a:off x="2604941" y="18352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333333"/>
                </a:solidFill>
                <a:latin typeface="Comic Sans MS" panose="030F0702030302020204" pitchFamily="66" charset="0"/>
              </a:rPr>
              <a:t>Respuestas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299BD2-8EC9-4458-ACBC-6BDD979F0854}"/>
              </a:ext>
            </a:extLst>
          </p:cNvPr>
          <p:cNvSpPr/>
          <p:nvPr/>
        </p:nvSpPr>
        <p:spPr>
          <a:xfrm>
            <a:off x="1046375" y="824861"/>
            <a:ext cx="10869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Comic Sans MS" panose="030F0702030302020204" pitchFamily="66" charset="0"/>
              </a:rPr>
              <a:t>Verifica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tus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respuestas</a:t>
            </a:r>
            <a:endParaRPr lang="es-ES" sz="3200" dirty="0">
              <a:latin typeface="Comic Sans MS" panose="030F0702030302020204" pitchFamily="66" charset="0"/>
            </a:endParaRPr>
          </a:p>
          <a:p>
            <a:r>
              <a:rPr lang="es-ES" sz="3200" dirty="0">
                <a:latin typeface="Comic Sans MS" panose="030F0702030302020204" pitchFamily="66" charset="0"/>
              </a:rPr>
              <a:t>—Disculpe, ¿esta es la oficina de correos?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—Sí, es aquí. (1)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pase</a:t>
            </a:r>
            <a:r>
              <a:rPr lang="es-ES" sz="3200" dirty="0">
                <a:latin typeface="Comic Sans MS" panose="030F0702030302020204" pitchFamily="66" charset="0"/>
              </a:rPr>
              <a:t> (pasar) usted, por favor, y (2) 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espere</a:t>
            </a:r>
            <a:r>
              <a:rPr lang="es-E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s-ES" sz="3200" dirty="0">
                <a:latin typeface="Comic Sans MS" panose="030F0702030302020204" pitchFamily="66" charset="0"/>
              </a:rPr>
              <a:t>(esperar).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—Gracias. ¿Puedo sentarme mientras espero?—Sí, (3)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si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é</a:t>
            </a:r>
            <a:r>
              <a:rPr lang="es-ES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ntese</a:t>
            </a:r>
            <a:r>
              <a:rPr lang="es-ES" sz="3200" b="1" dirty="0">
                <a:latin typeface="Comic Sans MS" panose="030F0702030302020204" pitchFamily="66" charset="0"/>
              </a:rPr>
              <a:t> </a:t>
            </a:r>
            <a:r>
              <a:rPr lang="es-ES" sz="3200" dirty="0">
                <a:latin typeface="Comic Sans MS" panose="030F0702030302020204" pitchFamily="66" charset="0"/>
              </a:rPr>
              <a:t>(sentarse) en esta silla. ¡Qué perro tan lindo!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—Gracias. Se llama Ulises. </a:t>
            </a:r>
          </a:p>
          <a:p>
            <a:r>
              <a:rPr lang="es-ES" sz="3200" dirty="0">
                <a:latin typeface="Comic Sans MS" panose="030F0702030302020204" pitchFamily="66" charset="0"/>
              </a:rPr>
              <a:t>—Por favor,(4)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venga</a:t>
            </a:r>
            <a:r>
              <a:rPr lang="es-ES" sz="3200" dirty="0">
                <a:latin typeface="Comic Sans MS" panose="030F0702030302020204" pitchFamily="66" charset="0"/>
              </a:rPr>
              <a:t> (venir) usted conmigo. (5)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camine</a:t>
            </a:r>
            <a:r>
              <a:rPr lang="es-ES" sz="3200" dirty="0">
                <a:latin typeface="Comic Sans MS" panose="030F0702030302020204" pitchFamily="66" charset="0"/>
              </a:rPr>
              <a:t> (caminar) con cuidado.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9987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112</TotalTime>
  <Words>148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Comic Sans MS</vt:lpstr>
      <vt:lpstr>Gill Sans MT</vt:lpstr>
      <vt:lpstr>Impact</vt:lpstr>
      <vt:lpstr>Jokerman</vt:lpstr>
      <vt:lpstr>Badge</vt:lpstr>
      <vt:lpstr>El imperativo afirmativo singular</vt:lpstr>
      <vt:lpstr>PowerPoint Presentation</vt:lpstr>
      <vt:lpstr>PowerPoint Presentation</vt:lpstr>
      <vt:lpstr>PowerPoint Presentation</vt:lpstr>
      <vt:lpstr>Irregularidades especiales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afirmativo singular</dc:title>
  <dc:creator>Feliciano Perez, Mirthia</dc:creator>
  <cp:lastModifiedBy>Feliciano Perez, Mirthia</cp:lastModifiedBy>
  <cp:revision>38</cp:revision>
  <dcterms:created xsi:type="dcterms:W3CDTF">2018-09-03T17:21:03Z</dcterms:created>
  <dcterms:modified xsi:type="dcterms:W3CDTF">2018-09-03T19:13:52Z</dcterms:modified>
</cp:coreProperties>
</file>