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2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59" y="1329136"/>
            <a:ext cx="11434714" cy="3450613"/>
          </a:xfrm>
        </p:spPr>
        <p:txBody>
          <a:bodyPr>
            <a:noAutofit/>
          </a:bodyPr>
          <a:lstStyle/>
          <a:p>
            <a:r>
              <a:rPr lang="en-US" sz="2400" dirty="0"/>
              <a:t>¿</a:t>
            </a:r>
            <a:r>
              <a:rPr lang="en-US" sz="2400" dirty="0" err="1"/>
              <a:t>Practicamos</a:t>
            </a:r>
            <a:r>
              <a:rPr lang="en-US" sz="2400" dirty="0"/>
              <a:t>? </a:t>
            </a:r>
            <a:r>
              <a:rPr lang="en-US" sz="2400" dirty="0" err="1"/>
              <a:t>Completa</a:t>
            </a:r>
            <a:r>
              <a:rPr lang="en-US" sz="2400" dirty="0"/>
              <a:t> las </a:t>
            </a:r>
            <a:r>
              <a:rPr lang="en-US" sz="2400" dirty="0" err="1"/>
              <a:t>oraciones</a:t>
            </a:r>
            <a:r>
              <a:rPr lang="en-US" sz="2400" dirty="0"/>
              <a:t> con el </a:t>
            </a:r>
            <a:r>
              <a:rPr lang="en-US" sz="2400" dirty="0" err="1"/>
              <a:t>participio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sz="2400" dirty="0"/>
              <a:t>Hoy mi </a:t>
            </a:r>
            <a:r>
              <a:rPr lang="en-US" sz="2400" dirty="0" err="1"/>
              <a:t>peluquería</a:t>
            </a:r>
            <a:r>
              <a:rPr lang="en-US" sz="2400" dirty="0"/>
              <a:t> </a:t>
            </a:r>
            <a:r>
              <a:rPr lang="en-US" sz="2400" dirty="0" err="1"/>
              <a:t>favorita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dirty="0"/>
              <a:t>__________________</a:t>
            </a:r>
            <a:r>
              <a:rPr lang="en-US" sz="2400" dirty="0"/>
              <a:t> (</a:t>
            </a:r>
            <a:r>
              <a:rPr lang="en-US" sz="2400" dirty="0" err="1"/>
              <a:t>cerrar</a:t>
            </a:r>
            <a:r>
              <a:rPr lang="en-US" sz="2400" dirty="0"/>
              <a:t>).</a:t>
            </a:r>
          </a:p>
          <a:p>
            <a:pPr marL="514350" indent="-514350">
              <a:buAutoNum type="arabicPeriod"/>
            </a:pPr>
            <a:r>
              <a:rPr lang="en-US" sz="2400" dirty="0"/>
              <a:t>Por </a:t>
            </a:r>
            <a:r>
              <a:rPr lang="en-US" sz="2400" dirty="0" err="1"/>
              <a:t>eso</a:t>
            </a:r>
            <a:r>
              <a:rPr lang="en-US" sz="2400" dirty="0"/>
              <a:t>, </a:t>
            </a:r>
            <a:r>
              <a:rPr lang="en-US" sz="2400" dirty="0" err="1"/>
              <a:t>voy</a:t>
            </a:r>
            <a:r>
              <a:rPr lang="en-US" sz="2400" dirty="0"/>
              <a:t> a </a:t>
            </a:r>
            <a:r>
              <a:rPr lang="en-US" sz="2400" dirty="0" err="1"/>
              <a:t>otro</a:t>
            </a:r>
            <a:r>
              <a:rPr lang="en-US" sz="2400" dirty="0"/>
              <a:t> </a:t>
            </a:r>
            <a:r>
              <a:rPr lang="en-US" sz="2400" dirty="0" err="1"/>
              <a:t>salón</a:t>
            </a:r>
            <a:r>
              <a:rPr lang="en-US" sz="2400" dirty="0"/>
              <a:t> de </a:t>
            </a:r>
            <a:r>
              <a:rPr lang="en-US" sz="2400" dirty="0" err="1"/>
              <a:t>belleza</a:t>
            </a:r>
            <a:r>
              <a:rPr lang="en-US" sz="2400" dirty="0"/>
              <a:t> que </a:t>
            </a:r>
            <a:r>
              <a:rPr lang="en-US" sz="2400" dirty="0" err="1"/>
              <a:t>está</a:t>
            </a:r>
            <a:r>
              <a:rPr lang="en-US" sz="2400" dirty="0"/>
              <a:t> ______________ (</a:t>
            </a:r>
            <a:r>
              <a:rPr lang="en-US" sz="2400" dirty="0" err="1"/>
              <a:t>abrir</a:t>
            </a:r>
            <a:r>
              <a:rPr lang="en-US" sz="2400" dirty="0"/>
              <a:t>) </a:t>
            </a: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días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Queda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Plaza Bolívar, </a:t>
            </a:r>
            <a:r>
              <a:rPr lang="en-US" sz="2400" dirty="0" err="1"/>
              <a:t>una</a:t>
            </a:r>
            <a:r>
              <a:rPr lang="en-US" sz="2400" dirty="0"/>
              <a:t> plaza </a:t>
            </a:r>
            <a:r>
              <a:rPr lang="en-US" sz="2400" dirty="0" err="1"/>
              <a:t>muy</a:t>
            </a:r>
            <a:r>
              <a:rPr lang="en-US" sz="2400" dirty="0"/>
              <a:t>, __________________ (</a:t>
            </a:r>
            <a:r>
              <a:rPr lang="en-US" sz="2400" dirty="0" err="1"/>
              <a:t>conocer</a:t>
            </a:r>
            <a:r>
              <a:rPr lang="en-US" sz="2400" dirty="0"/>
              <a:t>)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Todos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productos</a:t>
            </a:r>
            <a:r>
              <a:rPr lang="en-US" sz="2400" dirty="0"/>
              <a:t> y </a:t>
            </a:r>
            <a:r>
              <a:rPr lang="en-US" sz="2400" dirty="0" err="1"/>
              <a:t>servicios</a:t>
            </a:r>
            <a:r>
              <a:rPr lang="en-US" sz="2400" dirty="0"/>
              <a:t> de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tienda</a:t>
            </a:r>
            <a:r>
              <a:rPr lang="en-US" sz="2400" dirty="0"/>
              <a:t> </a:t>
            </a:r>
            <a:r>
              <a:rPr lang="en-US" sz="2400" dirty="0" err="1"/>
              <a:t>están</a:t>
            </a:r>
            <a:r>
              <a:rPr lang="en-US" sz="2400" dirty="0"/>
              <a:t> __________________ (</a:t>
            </a:r>
            <a:r>
              <a:rPr lang="en-US" sz="2400" dirty="0" err="1"/>
              <a:t>describir</a:t>
            </a:r>
            <a:r>
              <a:rPr lang="en-US" sz="2400" dirty="0"/>
              <a:t>) </a:t>
            </a:r>
            <a:r>
              <a:rPr lang="en-US" sz="2400" dirty="0" err="1"/>
              <a:t>en</a:t>
            </a:r>
            <a:r>
              <a:rPr lang="en-US" sz="2400" dirty="0"/>
              <a:t> un </a:t>
            </a:r>
            <a:r>
              <a:rPr lang="en-US" sz="2400" dirty="0" err="1"/>
              <a:t>catálogo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/>
              <a:t>El </a:t>
            </a:r>
            <a:r>
              <a:rPr lang="en-US" sz="2400" dirty="0" err="1"/>
              <a:t>nombre</a:t>
            </a:r>
            <a:r>
              <a:rPr lang="en-US" sz="2400" dirty="0"/>
              <a:t> del </a:t>
            </a:r>
            <a:r>
              <a:rPr lang="en-US" sz="2400" dirty="0" err="1"/>
              <a:t>salón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__________________ (</a:t>
            </a:r>
            <a:r>
              <a:rPr lang="en-US" sz="2400" dirty="0" err="1"/>
              <a:t>escribir</a:t>
            </a:r>
            <a:r>
              <a:rPr lang="en-US" sz="2400" dirty="0"/>
              <a:t>) </a:t>
            </a:r>
            <a:r>
              <a:rPr lang="en-US" sz="2400" dirty="0" err="1"/>
              <a:t>en</a:t>
            </a:r>
            <a:r>
              <a:rPr lang="en-US" sz="2400" dirty="0"/>
              <a:t> un </a:t>
            </a:r>
            <a:r>
              <a:rPr lang="en-US" sz="2400" dirty="0" err="1"/>
              <a:t>letrero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la </a:t>
            </a:r>
            <a:r>
              <a:rPr lang="en-US" sz="2400" dirty="0" err="1"/>
              <a:t>acera</a:t>
            </a:r>
            <a:r>
              <a:rPr lang="en-US" sz="2400" dirty="0"/>
              <a:t>.</a:t>
            </a:r>
          </a:p>
          <a:p>
            <a:pPr marL="514350" indent="-514350">
              <a:buAutoNum type="arabicPeriod"/>
            </a:pPr>
            <a:r>
              <a:rPr lang="en-US" sz="2400" dirty="0" err="1"/>
              <a:t>Cuando</a:t>
            </a:r>
            <a:r>
              <a:rPr lang="en-US" sz="2400" dirty="0"/>
              <a:t> </a:t>
            </a:r>
            <a:r>
              <a:rPr lang="en-US" sz="2400" dirty="0" err="1"/>
              <a:t>esta</a:t>
            </a:r>
            <a:r>
              <a:rPr lang="en-US" sz="2400" dirty="0"/>
              <a:t> </a:t>
            </a:r>
            <a:r>
              <a:rPr lang="en-US" sz="2400" dirty="0" err="1"/>
              <a:t>diligencia</a:t>
            </a:r>
            <a:r>
              <a:rPr lang="en-US" sz="2400" dirty="0"/>
              <a:t> </a:t>
            </a:r>
            <a:r>
              <a:rPr lang="en-US" sz="2400" dirty="0" err="1"/>
              <a:t>esté</a:t>
            </a:r>
            <a:r>
              <a:rPr lang="en-US" sz="2400" dirty="0"/>
              <a:t> __________________ (</a:t>
            </a:r>
            <a:r>
              <a:rPr lang="en-US" sz="2400" dirty="0" err="1"/>
              <a:t>hacer</a:t>
            </a:r>
            <a:r>
              <a:rPr lang="en-US" sz="2400" dirty="0"/>
              <a:t>), </a:t>
            </a:r>
            <a:r>
              <a:rPr lang="en-US" sz="2400" dirty="0" err="1"/>
              <a:t>necesito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por</a:t>
            </a:r>
            <a:r>
              <a:rPr lang="en-US" sz="2400" dirty="0"/>
              <a:t> el banco.</a:t>
            </a:r>
          </a:p>
        </p:txBody>
      </p:sp>
    </p:spTree>
    <p:extLst>
      <p:ext uri="{BB962C8B-B14F-4D97-AF65-F5344CB8AC3E}">
        <p14:creationId xmlns:p14="http://schemas.microsoft.com/office/powerpoint/2010/main" val="820628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839" y="1770635"/>
            <a:ext cx="10867126" cy="4064557"/>
          </a:xfrm>
        </p:spPr>
        <p:txBody>
          <a:bodyPr>
            <a:noAutofit/>
          </a:bodyPr>
          <a:lstStyle/>
          <a:p>
            <a:r>
              <a:rPr lang="en-US" sz="3200" dirty="0"/>
              <a:t>The past participle is a verb form that can be used as an adjective to describe a noun.</a:t>
            </a:r>
          </a:p>
          <a:p>
            <a:r>
              <a:rPr lang="en-US" sz="3200" dirty="0"/>
              <a:t>In English past participles usually ends in </a:t>
            </a:r>
            <a:r>
              <a:rPr lang="en-US" sz="3200" b="1" i="1" dirty="0">
                <a:solidFill>
                  <a:srgbClr val="FF0000"/>
                </a:solidFill>
              </a:rPr>
              <a:t>“-</a:t>
            </a:r>
            <a:r>
              <a:rPr lang="en-US" sz="3200" b="1" i="1" dirty="0" err="1">
                <a:solidFill>
                  <a:srgbClr val="FF0000"/>
                </a:solidFill>
              </a:rPr>
              <a:t>ed</a:t>
            </a:r>
            <a:r>
              <a:rPr lang="en-US" sz="3200" b="1" i="1" dirty="0">
                <a:solidFill>
                  <a:srgbClr val="FF0000"/>
                </a:solidFill>
              </a:rPr>
              <a:t>” </a:t>
            </a:r>
            <a:r>
              <a:rPr lang="en-US" sz="3200" dirty="0"/>
              <a:t>and they are frequently used with the verb </a:t>
            </a:r>
            <a:r>
              <a:rPr lang="en-US" sz="3200" b="1" i="1" dirty="0">
                <a:solidFill>
                  <a:srgbClr val="FF0000"/>
                </a:solidFill>
              </a:rPr>
              <a:t>“to be” </a:t>
            </a:r>
            <a:r>
              <a:rPr lang="en-US" sz="3200" dirty="0"/>
              <a:t>to describe people, places and things.</a:t>
            </a:r>
          </a:p>
          <a:p>
            <a:pPr marL="0" indent="0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       The shoes are tied.      </a:t>
            </a:r>
            <a:r>
              <a:rPr lang="en-US" sz="3200" dirty="0"/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Los </a:t>
            </a:r>
            <a:r>
              <a:rPr lang="en-US" sz="3200" b="1" i="1" dirty="0" err="1">
                <a:solidFill>
                  <a:srgbClr val="FF0000"/>
                </a:solidFill>
              </a:rPr>
              <a:t>zapatos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están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amarrados</a:t>
            </a:r>
            <a:r>
              <a:rPr lang="en-US" sz="32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9313682" y="5592876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4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br>
              <a:rPr lang="en-US" dirty="0"/>
            </a:br>
            <a:r>
              <a:rPr lang="en-US" dirty="0" err="1">
                <a:solidFill>
                  <a:srgbClr val="00B050"/>
                </a:solidFill>
              </a:rPr>
              <a:t>formacion</a:t>
            </a:r>
            <a:r>
              <a:rPr lang="en-US" dirty="0">
                <a:solidFill>
                  <a:srgbClr val="00B050"/>
                </a:solidFill>
              </a:rPr>
              <a:t> del </a:t>
            </a:r>
            <a:r>
              <a:rPr lang="en-US" dirty="0" err="1">
                <a:solidFill>
                  <a:srgbClr val="00B050"/>
                </a:solidFill>
              </a:rPr>
              <a:t>participio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10077402" cy="3450613"/>
          </a:xfrm>
        </p:spPr>
        <p:txBody>
          <a:bodyPr>
            <a:normAutofit/>
          </a:bodyPr>
          <a:lstStyle/>
          <a:p>
            <a:r>
              <a:rPr lang="en-US" sz="3200" dirty="0"/>
              <a:t>The past participle is form this way:</a:t>
            </a:r>
          </a:p>
          <a:p>
            <a:r>
              <a:rPr lang="en-US" sz="3200" b="1" i="1" dirty="0">
                <a:solidFill>
                  <a:srgbClr val="FF0000"/>
                </a:solidFill>
              </a:rPr>
              <a:t>–</a:t>
            </a:r>
            <a:r>
              <a:rPr lang="en-US" sz="3200" b="1" i="1" dirty="0" err="1">
                <a:solidFill>
                  <a:srgbClr val="FF0000"/>
                </a:solidFill>
              </a:rPr>
              <a:t>ar</a:t>
            </a:r>
            <a:r>
              <a:rPr lang="en-US" sz="3200" b="1" i="1" dirty="0">
                <a:solidFill>
                  <a:srgbClr val="FF0000"/>
                </a:solidFill>
              </a:rPr>
              <a:t>		 	  </a:t>
            </a:r>
            <a:r>
              <a:rPr lang="en-US" sz="3200" i="1" dirty="0"/>
              <a:t>add</a:t>
            </a:r>
            <a:r>
              <a:rPr lang="en-US" sz="3200" b="1" i="1" dirty="0">
                <a:solidFill>
                  <a:srgbClr val="FF0000"/>
                </a:solidFill>
              </a:rPr>
              <a:t> –ado   </a:t>
            </a:r>
            <a:r>
              <a:rPr lang="en-US" sz="3200" b="1" i="1" dirty="0" err="1">
                <a:solidFill>
                  <a:srgbClr val="FF0000"/>
                </a:solidFill>
              </a:rPr>
              <a:t>hablar</a:t>
            </a:r>
            <a:r>
              <a:rPr lang="en-US" sz="3200" b="1" i="1" dirty="0">
                <a:solidFill>
                  <a:srgbClr val="FF0000"/>
                </a:solidFill>
              </a:rPr>
              <a:t>   		</a:t>
            </a:r>
            <a:r>
              <a:rPr lang="en-US" sz="3200" b="1" i="1" dirty="0" err="1">
                <a:solidFill>
                  <a:srgbClr val="FF0000"/>
                </a:solidFill>
              </a:rPr>
              <a:t>hablado</a:t>
            </a:r>
            <a:endParaRPr lang="en-US" sz="3200" b="1" i="1" dirty="0">
              <a:solidFill>
                <a:srgbClr val="FF0000"/>
              </a:solidFill>
            </a:endParaRPr>
          </a:p>
          <a:p>
            <a:r>
              <a:rPr lang="en-US" sz="3200" b="1" i="1" dirty="0">
                <a:solidFill>
                  <a:srgbClr val="FF0000"/>
                </a:solidFill>
              </a:rPr>
              <a:t>–</a:t>
            </a:r>
            <a:r>
              <a:rPr lang="en-US" sz="3200" b="1" i="1" dirty="0" err="1">
                <a:solidFill>
                  <a:srgbClr val="FF0000"/>
                </a:solidFill>
              </a:rPr>
              <a:t>er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i="1" dirty="0"/>
              <a:t>and </a:t>
            </a:r>
            <a:r>
              <a:rPr lang="en-US" sz="3200" b="1" i="1" dirty="0">
                <a:solidFill>
                  <a:srgbClr val="FF0000"/>
                </a:solidFill>
              </a:rPr>
              <a:t>–</a:t>
            </a:r>
            <a:r>
              <a:rPr lang="en-US" sz="3200" b="1" i="1" dirty="0" err="1">
                <a:solidFill>
                  <a:srgbClr val="FF0000"/>
                </a:solidFill>
              </a:rPr>
              <a:t>ir</a:t>
            </a:r>
            <a:r>
              <a:rPr lang="en-US" sz="3200" b="1" i="1" dirty="0">
                <a:solidFill>
                  <a:srgbClr val="FF0000"/>
                </a:solidFill>
              </a:rPr>
              <a:t>  	  </a:t>
            </a:r>
            <a:r>
              <a:rPr lang="en-US" sz="3200" i="1" dirty="0"/>
              <a:t>add </a:t>
            </a:r>
            <a:r>
              <a:rPr lang="en-US" sz="3200" b="1" i="1" dirty="0">
                <a:solidFill>
                  <a:srgbClr val="FF0000"/>
                </a:solidFill>
              </a:rPr>
              <a:t>–</a:t>
            </a:r>
            <a:r>
              <a:rPr lang="en-US" sz="3200" b="1" i="1" dirty="0" err="1">
                <a:solidFill>
                  <a:srgbClr val="FF0000"/>
                </a:solidFill>
              </a:rPr>
              <a:t>ido</a:t>
            </a:r>
            <a:r>
              <a:rPr lang="en-US" sz="3200" b="1" i="1" dirty="0">
                <a:solidFill>
                  <a:srgbClr val="FF0000"/>
                </a:solidFill>
              </a:rPr>
              <a:t> 	  comer   		</a:t>
            </a:r>
            <a:r>
              <a:rPr lang="en-US" sz="3200" b="1" i="1" dirty="0" err="1">
                <a:solidFill>
                  <a:srgbClr val="FF0000"/>
                </a:solidFill>
              </a:rPr>
              <a:t>comido</a:t>
            </a:r>
            <a:endParaRPr lang="en-US" sz="3200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200" b="1" i="1" dirty="0">
                <a:solidFill>
                  <a:srgbClr val="FF0000"/>
                </a:solidFill>
              </a:rPr>
              <a:t>                                           </a:t>
            </a:r>
            <a:r>
              <a:rPr lang="en-US" sz="3200" b="1" i="1" dirty="0" err="1">
                <a:solidFill>
                  <a:srgbClr val="FF0000"/>
                </a:solidFill>
              </a:rPr>
              <a:t>vivir</a:t>
            </a:r>
            <a:r>
              <a:rPr lang="en-US" sz="3200" b="1" i="1" dirty="0">
                <a:solidFill>
                  <a:srgbClr val="FF0000"/>
                </a:solidFill>
              </a:rPr>
              <a:t>		</a:t>
            </a:r>
            <a:r>
              <a:rPr lang="en-US" sz="3200" b="1" i="1" dirty="0" err="1">
                <a:solidFill>
                  <a:srgbClr val="FF0000"/>
                </a:solidFill>
              </a:rPr>
              <a:t>vivido</a:t>
            </a:r>
            <a:endParaRPr lang="en-US" sz="3200" dirty="0"/>
          </a:p>
          <a:p>
            <a:endParaRPr lang="en-US" sz="3200" dirty="0"/>
          </a:p>
        </p:txBody>
      </p:sp>
      <p:sp>
        <p:nvSpPr>
          <p:cNvPr id="5" name="Arrow: Right 4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35810" y="3110839"/>
            <a:ext cx="7918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769258" y="3120263"/>
            <a:ext cx="988244" cy="9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676454" y="3823300"/>
            <a:ext cx="79185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769258" y="3842883"/>
            <a:ext cx="988244" cy="9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69258" y="4549579"/>
            <a:ext cx="988244" cy="9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9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are the past participles for these verbs?</a:t>
            </a:r>
          </a:p>
          <a:p>
            <a:pPr marL="0" indent="0">
              <a:buNone/>
            </a:pPr>
            <a:r>
              <a:rPr lang="en-US" sz="3200" dirty="0" err="1"/>
              <a:t>ajustar</a:t>
            </a:r>
            <a:r>
              <a:rPr lang="en-US" sz="3200" dirty="0"/>
              <a:t>		 </a:t>
            </a:r>
            <a:r>
              <a:rPr lang="en-US" sz="3200" dirty="0" err="1"/>
              <a:t>ajust</a:t>
            </a:r>
            <a:r>
              <a:rPr lang="en-US" sz="3200" dirty="0" err="1">
                <a:solidFill>
                  <a:srgbClr val="FF0000"/>
                </a:solidFill>
              </a:rPr>
              <a:t>ado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esconder</a:t>
            </a:r>
            <a:r>
              <a:rPr lang="en-US" sz="3200" dirty="0"/>
              <a:t>		 </a:t>
            </a:r>
            <a:r>
              <a:rPr lang="en-US" sz="3200" dirty="0" err="1"/>
              <a:t>escond</a:t>
            </a:r>
            <a:r>
              <a:rPr lang="en-US" sz="3200" dirty="0" err="1">
                <a:solidFill>
                  <a:srgbClr val="FF0000"/>
                </a:solidFill>
              </a:rPr>
              <a:t>ido</a:t>
            </a:r>
            <a:endParaRPr lang="en-US" sz="3200" dirty="0"/>
          </a:p>
          <a:p>
            <a:pPr marL="0" indent="0">
              <a:buNone/>
            </a:pPr>
            <a:r>
              <a:rPr lang="en-US" sz="3200" dirty="0" err="1"/>
              <a:t>vestir</a:t>
            </a:r>
            <a:r>
              <a:rPr lang="en-US" sz="3200" dirty="0"/>
              <a:t>			 </a:t>
            </a:r>
            <a:r>
              <a:rPr lang="en-US" sz="3200" dirty="0" err="1"/>
              <a:t>vest</a:t>
            </a:r>
            <a:r>
              <a:rPr lang="en-US" sz="3200" dirty="0" err="1">
                <a:solidFill>
                  <a:srgbClr val="FF0000"/>
                </a:solidFill>
              </a:rPr>
              <a:t>ido</a:t>
            </a:r>
            <a:endParaRPr lang="en-US" sz="3200" dirty="0"/>
          </a:p>
        </p:txBody>
      </p:sp>
      <p:sp>
        <p:nvSpPr>
          <p:cNvPr id="4" name="Arrow: Right 3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/>
          <p:cNvSpPr/>
          <p:nvPr/>
        </p:nvSpPr>
        <p:spPr>
          <a:xfrm>
            <a:off x="2707064" y="4449810"/>
            <a:ext cx="978408" cy="160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/>
          <p:cNvSpPr/>
          <p:nvPr/>
        </p:nvSpPr>
        <p:spPr>
          <a:xfrm>
            <a:off x="3244392" y="3753788"/>
            <a:ext cx="978408" cy="160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/>
          <p:cNvSpPr/>
          <p:nvPr/>
        </p:nvSpPr>
        <p:spPr>
          <a:xfrm>
            <a:off x="2857894" y="3027915"/>
            <a:ext cx="978408" cy="190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When the past participle is used as an adjective, be sure the ending agrees in gender and number with the noun it describes.</a:t>
            </a:r>
          </a:p>
          <a:p>
            <a:pPr marL="0" indent="0" algn="ctr">
              <a:buNone/>
            </a:pPr>
            <a:r>
              <a:rPr lang="en-US" sz="3200" u="sng" dirty="0"/>
              <a:t>El </a:t>
            </a:r>
            <a:r>
              <a:rPr lang="en-US" sz="3200" u="sng" dirty="0" err="1"/>
              <a:t>pantalón</a:t>
            </a:r>
            <a:r>
              <a:rPr lang="en-US" sz="3200" dirty="0"/>
              <a:t> </a:t>
            </a:r>
            <a:r>
              <a:rPr lang="en-US" sz="3200" dirty="0" err="1"/>
              <a:t>lav</a:t>
            </a:r>
            <a:r>
              <a:rPr lang="en-US" sz="3200" dirty="0" err="1">
                <a:solidFill>
                  <a:srgbClr val="FF0000"/>
                </a:solidFill>
              </a:rPr>
              <a:t>ado</a:t>
            </a:r>
            <a:r>
              <a:rPr lang="en-US" sz="3200" dirty="0"/>
              <a:t> </a:t>
            </a:r>
            <a:r>
              <a:rPr lang="en-US" sz="3200" dirty="0" err="1"/>
              <a:t>está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la </a:t>
            </a:r>
            <a:r>
              <a:rPr lang="en-US" sz="3200" dirty="0" err="1"/>
              <a:t>secadora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en-US" sz="3200" u="sng" dirty="0"/>
              <a:t>Las </a:t>
            </a:r>
            <a:r>
              <a:rPr lang="en-US" sz="3200" u="sng" dirty="0" err="1"/>
              <a:t>camisas</a:t>
            </a:r>
            <a:r>
              <a:rPr lang="en-US" sz="3200" dirty="0"/>
              <a:t> </a:t>
            </a:r>
            <a:r>
              <a:rPr lang="en-US" sz="3200" dirty="0" err="1"/>
              <a:t>planch</a:t>
            </a:r>
            <a:r>
              <a:rPr lang="en-US" sz="3200" dirty="0" err="1">
                <a:solidFill>
                  <a:srgbClr val="FF0000"/>
                </a:solidFill>
              </a:rPr>
              <a:t>adas</a:t>
            </a:r>
            <a:r>
              <a:rPr lang="en-US" sz="3200" dirty="0"/>
              <a:t>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el </a:t>
            </a:r>
            <a:r>
              <a:rPr lang="en-US" sz="3200" dirty="0" err="1"/>
              <a:t>armario</a:t>
            </a:r>
            <a:r>
              <a:rPr lang="en-US" sz="3200" dirty="0"/>
              <a:t>.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verbs have irregular past participles.</a:t>
            </a:r>
          </a:p>
          <a:p>
            <a:r>
              <a:rPr lang="en-US" sz="3200" dirty="0"/>
              <a:t>Memorize this acronym</a:t>
            </a:r>
          </a:p>
          <a:p>
            <a:pPr marL="0" indent="0" algn="ctr">
              <a:buNone/>
            </a:pPr>
            <a:r>
              <a:rPr lang="en-US" sz="4000" dirty="0"/>
              <a:t>REVV MARC PHDD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1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148553" y="169684"/>
            <a:ext cx="9219414" cy="5920032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R</a:t>
            </a:r>
            <a:r>
              <a:rPr lang="en-US" sz="2800" dirty="0"/>
              <a:t>		roto		romper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E</a:t>
            </a:r>
            <a:r>
              <a:rPr lang="en-US" sz="2800" dirty="0"/>
              <a:t>		</a:t>
            </a:r>
            <a:r>
              <a:rPr lang="en-US" sz="2800" dirty="0" err="1"/>
              <a:t>escrito</a:t>
            </a:r>
            <a:r>
              <a:rPr lang="en-US" sz="2800" dirty="0"/>
              <a:t>		</a:t>
            </a:r>
            <a:r>
              <a:rPr lang="en-US" sz="2800" dirty="0" err="1"/>
              <a:t>escribir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V</a:t>
            </a:r>
            <a:r>
              <a:rPr lang="en-US" sz="2800" dirty="0"/>
              <a:t>		</a:t>
            </a:r>
            <a:r>
              <a:rPr lang="en-US" sz="2800" dirty="0" err="1"/>
              <a:t>visto</a:t>
            </a:r>
            <a:r>
              <a:rPr lang="en-US" sz="2800" dirty="0"/>
              <a:t>		</a:t>
            </a:r>
            <a:r>
              <a:rPr lang="en-US" sz="2800" dirty="0" err="1"/>
              <a:t>ver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V</a:t>
            </a:r>
            <a:r>
              <a:rPr lang="en-US" sz="2800" dirty="0"/>
              <a:t>		</a:t>
            </a:r>
            <a:r>
              <a:rPr lang="en-US" sz="2800" dirty="0" err="1"/>
              <a:t>vuelto</a:t>
            </a:r>
            <a:r>
              <a:rPr lang="en-US" sz="2800" dirty="0"/>
              <a:t>		</a:t>
            </a:r>
            <a:r>
              <a:rPr lang="en-US" sz="2800" dirty="0" err="1"/>
              <a:t>volver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M</a:t>
            </a:r>
            <a:r>
              <a:rPr lang="en-US" sz="2800" dirty="0"/>
              <a:t>		</a:t>
            </a:r>
            <a:r>
              <a:rPr lang="en-US" sz="2800" dirty="0" err="1"/>
              <a:t>muerto</a:t>
            </a:r>
            <a:r>
              <a:rPr lang="en-US" sz="2800" dirty="0"/>
              <a:t>	</a:t>
            </a:r>
            <a:r>
              <a:rPr lang="en-US" sz="2800" dirty="0" err="1"/>
              <a:t>morir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A</a:t>
            </a:r>
            <a:r>
              <a:rPr lang="en-US" sz="2800" dirty="0"/>
              <a:t>		</a:t>
            </a:r>
            <a:r>
              <a:rPr lang="en-US" sz="2800" dirty="0" err="1"/>
              <a:t>abierto</a:t>
            </a:r>
            <a:r>
              <a:rPr lang="en-US" sz="2800" dirty="0"/>
              <a:t>		</a:t>
            </a:r>
            <a:r>
              <a:rPr lang="en-US" sz="2800" dirty="0" err="1"/>
              <a:t>abrir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R		</a:t>
            </a:r>
            <a:r>
              <a:rPr lang="en-US" sz="2800" dirty="0" err="1"/>
              <a:t>resuelto</a:t>
            </a:r>
            <a:r>
              <a:rPr lang="en-US" sz="2800" dirty="0"/>
              <a:t>	resolver</a:t>
            </a:r>
            <a:endParaRPr lang="en-US" sz="2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C</a:t>
            </a:r>
            <a:r>
              <a:rPr lang="en-US" sz="2800" dirty="0"/>
              <a:t>		</a:t>
            </a:r>
            <a:r>
              <a:rPr lang="en-US" sz="2800" dirty="0" err="1"/>
              <a:t>cubierto</a:t>
            </a:r>
            <a:r>
              <a:rPr lang="en-US" sz="2800" dirty="0"/>
              <a:t>	</a:t>
            </a:r>
            <a:r>
              <a:rPr lang="en-US" sz="2800" dirty="0" err="1"/>
              <a:t>cubrir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P</a:t>
            </a:r>
            <a:r>
              <a:rPr lang="en-US" sz="2800" dirty="0"/>
              <a:t>		</a:t>
            </a:r>
            <a:r>
              <a:rPr lang="en-US" sz="2800" dirty="0" err="1"/>
              <a:t>puesto</a:t>
            </a:r>
            <a:r>
              <a:rPr lang="en-US" sz="2800" dirty="0"/>
              <a:t>		</a:t>
            </a:r>
            <a:r>
              <a:rPr lang="en-US" sz="2800" dirty="0" err="1"/>
              <a:t>poner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H</a:t>
            </a:r>
            <a:r>
              <a:rPr lang="en-US" sz="2800" dirty="0"/>
              <a:t>		</a:t>
            </a:r>
            <a:r>
              <a:rPr lang="en-US" sz="2800" dirty="0" err="1"/>
              <a:t>hecho</a:t>
            </a:r>
            <a:r>
              <a:rPr lang="en-US" sz="2800" dirty="0"/>
              <a:t>		</a:t>
            </a:r>
            <a:r>
              <a:rPr lang="en-US" sz="2800" dirty="0" err="1"/>
              <a:t>hacer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D</a:t>
            </a:r>
            <a:r>
              <a:rPr lang="en-US" sz="2800" dirty="0"/>
              <a:t>		</a:t>
            </a:r>
            <a:r>
              <a:rPr lang="en-US" sz="2800" dirty="0" err="1"/>
              <a:t>dicho</a:t>
            </a:r>
            <a:r>
              <a:rPr lang="en-US" sz="2800" dirty="0"/>
              <a:t>		</a:t>
            </a:r>
            <a:r>
              <a:rPr lang="en-US" sz="2800" dirty="0" err="1"/>
              <a:t>decir</a:t>
            </a: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/>
              <a:t>D</a:t>
            </a:r>
            <a:r>
              <a:rPr lang="en-US" sz="2800" dirty="0"/>
              <a:t>		</a:t>
            </a:r>
            <a:r>
              <a:rPr lang="en-US" sz="2800" dirty="0" err="1"/>
              <a:t>devuelto</a:t>
            </a:r>
            <a:r>
              <a:rPr lang="en-US" sz="2800" dirty="0"/>
              <a:t>	</a:t>
            </a:r>
            <a:r>
              <a:rPr lang="en-US" sz="2800" dirty="0" err="1"/>
              <a:t>devolver</a:t>
            </a:r>
            <a:endParaRPr lang="en-US" sz="2800" dirty="0"/>
          </a:p>
        </p:txBody>
      </p:sp>
      <p:sp>
        <p:nvSpPr>
          <p:cNvPr id="3" name="Arrow: Right 2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41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La </a:t>
            </a:r>
            <a:r>
              <a:rPr lang="en-US" dirty="0" err="1">
                <a:solidFill>
                  <a:srgbClr val="C00000"/>
                </a:solidFill>
              </a:rPr>
              <a:t>construccion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estar+participio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solidFill>
                  <a:srgbClr val="C00000"/>
                </a:solidFill>
              </a:rPr>
              <a:t>Estar</a:t>
            </a:r>
            <a:r>
              <a:rPr lang="en-US" sz="3200" dirty="0"/>
              <a:t> + past participle is used </a:t>
            </a:r>
            <a:r>
              <a:rPr lang="en-US" sz="3200"/>
              <a:t>to express the </a:t>
            </a:r>
            <a:r>
              <a:rPr lang="en-US" sz="3200" dirty="0"/>
              <a:t>state or condition of a subject as a result of a previous action. The past participle must agree with the subject in number and gender.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</a:rPr>
              <a:t>María se </a:t>
            </a:r>
            <a:r>
              <a:rPr lang="en-US" sz="3200" dirty="0" err="1">
                <a:solidFill>
                  <a:srgbClr val="C00000"/>
                </a:solidFill>
              </a:rPr>
              <a:t>sentó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en</a:t>
            </a:r>
            <a:r>
              <a:rPr lang="en-US" sz="3200" dirty="0">
                <a:solidFill>
                  <a:srgbClr val="C00000"/>
                </a:solidFill>
              </a:rPr>
              <a:t> el </a:t>
            </a:r>
            <a:r>
              <a:rPr lang="en-US" sz="3200" dirty="0" err="1">
                <a:solidFill>
                  <a:srgbClr val="C00000"/>
                </a:solidFill>
              </a:rPr>
              <a:t>tren</a:t>
            </a:r>
            <a:r>
              <a:rPr lang="en-US" sz="3200" dirty="0">
                <a:solidFill>
                  <a:srgbClr val="C00000"/>
                </a:solidFill>
              </a:rPr>
              <a:t>.	María </a:t>
            </a:r>
            <a:r>
              <a:rPr lang="en-US" sz="3200" dirty="0" err="1">
                <a:solidFill>
                  <a:srgbClr val="C00000"/>
                </a:solidFill>
              </a:rPr>
              <a:t>está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b="1" dirty="0" err="1">
                <a:solidFill>
                  <a:srgbClr val="C00000"/>
                </a:solidFill>
              </a:rPr>
              <a:t>sentada</a:t>
            </a:r>
            <a:r>
              <a:rPr lang="en-US" sz="3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8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791766"/>
            <a:ext cx="9603275" cy="1049235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participio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adjetivo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897" y="1335801"/>
            <a:ext cx="9603275" cy="4130544"/>
          </a:xfrm>
        </p:spPr>
        <p:txBody>
          <a:bodyPr>
            <a:noAutofit/>
          </a:bodyPr>
          <a:lstStyle/>
          <a:p>
            <a:r>
              <a:rPr lang="en-US" sz="2800" dirty="0"/>
              <a:t>¿</a:t>
            </a:r>
            <a:r>
              <a:rPr lang="en-US" sz="2800" dirty="0" err="1"/>
              <a:t>Practicamos</a:t>
            </a:r>
            <a:r>
              <a:rPr lang="en-US" sz="2800" dirty="0"/>
              <a:t>? Escribe el </a:t>
            </a:r>
            <a:r>
              <a:rPr lang="en-US" sz="2800" dirty="0" err="1"/>
              <a:t>participio</a:t>
            </a:r>
            <a:r>
              <a:rPr lang="en-US" sz="2800" dirty="0"/>
              <a:t> de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siguientes</a:t>
            </a:r>
            <a:r>
              <a:rPr lang="en-US" sz="2800" dirty="0"/>
              <a:t> </a:t>
            </a:r>
            <a:r>
              <a:rPr lang="en-US" sz="2800" dirty="0" err="1"/>
              <a:t>verbos</a:t>
            </a:r>
            <a:r>
              <a:rPr lang="en-US" sz="2800" dirty="0"/>
              <a:t>.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beber</a:t>
            </a:r>
            <a:r>
              <a:rPr lang="en-US" sz="2800" dirty="0"/>
              <a:t> - </a:t>
            </a:r>
            <a:r>
              <a:rPr lang="en-US" dirty="0"/>
              <a:t>_____________________</a:t>
            </a:r>
            <a:r>
              <a:rPr lang="en-US" sz="2800" dirty="0"/>
              <a:t>			</a:t>
            </a:r>
          </a:p>
          <a:p>
            <a:pPr marL="514350" indent="-514350">
              <a:buAutoNum type="arabicPeriod"/>
            </a:pPr>
            <a:r>
              <a:rPr lang="en-US" sz="2800" dirty="0" err="1"/>
              <a:t>decidir</a:t>
            </a:r>
            <a:r>
              <a:rPr lang="en-US" sz="2800" dirty="0"/>
              <a:t> - </a:t>
            </a:r>
            <a:r>
              <a:rPr lang="en-US" dirty="0"/>
              <a:t>_____________________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cantar</a:t>
            </a:r>
            <a:r>
              <a:rPr lang="en-US" sz="2800" dirty="0"/>
              <a:t> - </a:t>
            </a:r>
            <a:r>
              <a:rPr lang="en-US" dirty="0"/>
              <a:t>_____________________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oir</a:t>
            </a:r>
            <a:r>
              <a:rPr lang="en-US" sz="2800" dirty="0"/>
              <a:t> - </a:t>
            </a:r>
            <a:r>
              <a:rPr lang="en-US" dirty="0"/>
              <a:t>_____________________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 err="1"/>
              <a:t>traer</a:t>
            </a:r>
            <a:r>
              <a:rPr lang="en-US" sz="2800" dirty="0"/>
              <a:t> - </a:t>
            </a:r>
            <a:r>
              <a:rPr lang="en-US" dirty="0"/>
              <a:t>_____________________</a:t>
            </a: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leer - </a:t>
            </a:r>
            <a:r>
              <a:rPr lang="en-US" dirty="0"/>
              <a:t>_____________________</a:t>
            </a:r>
            <a:endParaRPr lang="en-US" sz="2800" dirty="0"/>
          </a:p>
        </p:txBody>
      </p:sp>
      <p:sp>
        <p:nvSpPr>
          <p:cNvPr id="4" name="Arrow: Right 3"/>
          <p:cNvSpPr/>
          <p:nvPr/>
        </p:nvSpPr>
        <p:spPr>
          <a:xfrm>
            <a:off x="9106293" y="5224029"/>
            <a:ext cx="26469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8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5461</TotalTime>
  <Words>325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Gallery</vt:lpstr>
      <vt:lpstr>El participio como adjetivo</vt:lpstr>
      <vt:lpstr>El participio como adjetivo</vt:lpstr>
      <vt:lpstr>El participio como adjetivo formacion del participio</vt:lpstr>
      <vt:lpstr>El participio como adjetivo</vt:lpstr>
      <vt:lpstr>El participio como adjetivo</vt:lpstr>
      <vt:lpstr>El participio como adjetivo</vt:lpstr>
      <vt:lpstr>PowerPoint Presentation</vt:lpstr>
      <vt:lpstr>El participio como adjetivo La construccion estar+participio</vt:lpstr>
      <vt:lpstr>El participio como adjetivo</vt:lpstr>
      <vt:lpstr>El participio como adjetivo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participio como adjetivo</dc:title>
  <dc:creator>Feliciano Perez, Mirthia</dc:creator>
  <cp:lastModifiedBy>Feliciano Perez, Mirthia</cp:lastModifiedBy>
  <cp:revision>40</cp:revision>
  <dcterms:created xsi:type="dcterms:W3CDTF">2017-04-06T19:55:49Z</dcterms:created>
  <dcterms:modified xsi:type="dcterms:W3CDTF">2017-06-06T15:42:43Z</dcterms:modified>
</cp:coreProperties>
</file>