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media1.WAV" ContentType="audio/x-wav"/>
  <Override PartName="/ppt/media/media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3" r:id="rId4"/>
    <p:sldId id="258" r:id="rId5"/>
    <p:sldId id="259" r:id="rId6"/>
    <p:sldId id="260" r:id="rId7"/>
    <p:sldId id="263" r:id="rId8"/>
    <p:sldId id="269" r:id="rId9"/>
    <p:sldId id="270" r:id="rId10"/>
    <p:sldId id="274" r:id="rId11"/>
    <p:sldId id="275" r:id="rId12"/>
    <p:sldId id="261" r:id="rId13"/>
    <p:sldId id="262" r:id="rId14"/>
    <p:sldId id="264" r:id="rId15"/>
    <p:sldId id="265" r:id="rId16"/>
    <p:sldId id="271" r:id="rId17"/>
    <p:sldId id="272" r:id="rId18"/>
    <p:sldId id="266" r:id="rId19"/>
    <p:sldId id="267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C9FA"/>
    <a:srgbClr val="EFD9AD"/>
    <a:srgbClr val="F4E0B6"/>
    <a:srgbClr val="FF6600"/>
    <a:srgbClr val="000000"/>
    <a:srgbClr val="00FF00"/>
    <a:srgbClr val="FFB590"/>
    <a:srgbClr val="FFB990"/>
    <a:srgbClr val="FFC090"/>
    <a:srgbClr val="E0A2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B83FB-3998-41CC-9661-E04C332E7F3F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64F9C-6503-49E9-86E4-CDB59CE08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C35A-01BF-4408-ADCB-44ECB52B6857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28B5-6438-4682-BE58-B261F0163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C35A-01BF-4408-ADCB-44ECB52B6857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28B5-6438-4682-BE58-B261F0163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C35A-01BF-4408-ADCB-44ECB52B6857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28B5-6438-4682-BE58-B261F0163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C35A-01BF-4408-ADCB-44ECB52B6857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28B5-6438-4682-BE58-B261F0163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C35A-01BF-4408-ADCB-44ECB52B6857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28B5-6438-4682-BE58-B261F0163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C35A-01BF-4408-ADCB-44ECB52B6857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28B5-6438-4682-BE58-B261F0163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C35A-01BF-4408-ADCB-44ECB52B6857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28B5-6438-4682-BE58-B261F0163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C35A-01BF-4408-ADCB-44ECB52B6857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28B5-6438-4682-BE58-B261F0163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C35A-01BF-4408-ADCB-44ECB52B6857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28B5-6438-4682-BE58-B261F0163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C35A-01BF-4408-ADCB-44ECB52B6857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28B5-6438-4682-BE58-B261F0163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C35A-01BF-4408-ADCB-44ECB52B6857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28B5-6438-4682-BE58-B261F0163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BC35A-01BF-4408-ADCB-44ECB52B6857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C28B5-6438-4682-BE58-B261F0163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hyperlink" Target="http://www.clker.com/cliparts/7/5/9/5/1312915609289923187Black%20Cat.svg.med.png" TargetMode="Externa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gi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hyperlink" Target="http://www.clker.com/cliparts/3/e/3/4/124223388315117472371_white,_red_rounded_rectangle.svg.med.png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9.jpeg"/><Relationship Id="rId9" Type="http://schemas.openxmlformats.org/officeDocument/2006/relationships/hyperlink" Target="http://www.clker.com/cliparts/8/8/0/f/11954310501390129558Machovka_rain.svg.med.pn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hyperlink" Target="http://www.clker.com/cliparts/a/9/f/c/12284285012032586819sivvus_weather_symbols_2.svg.med.png" TargetMode="External"/><Relationship Id="rId3" Type="http://schemas.openxmlformats.org/officeDocument/2006/relationships/slideLayout" Target="../slideLayouts/slideLayout1.xml"/><Relationship Id="rId7" Type="http://schemas.openxmlformats.org/officeDocument/2006/relationships/hyperlink" Target="http://www.clker.com/cliparts/6/z/v/l/c/l/alarm-clock-md.png" TargetMode="External"/><Relationship Id="rId12" Type="http://schemas.openxmlformats.org/officeDocument/2006/relationships/image" Target="../media/image1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5.png"/><Relationship Id="rId11" Type="http://schemas.openxmlformats.org/officeDocument/2006/relationships/hyperlink" Target="http://www.clker.com/cliparts/a/i/6/b/S/h/flag-within-the-boundaries-of-spain-md.png" TargetMode="External"/><Relationship Id="rId5" Type="http://schemas.openxmlformats.org/officeDocument/2006/relationships/hyperlink" Target="http://www.clker.com/cliparts/1/e/c/1/124223530418066628762_white,_red_rounded_rectangle.svg.med.png" TargetMode="External"/><Relationship Id="rId15" Type="http://schemas.openxmlformats.org/officeDocument/2006/relationships/image" Target="../media/image14.png"/><Relationship Id="rId10" Type="http://schemas.openxmlformats.org/officeDocument/2006/relationships/image" Target="../media/image17.gif"/><Relationship Id="rId4" Type="http://schemas.openxmlformats.org/officeDocument/2006/relationships/image" Target="../media/image9.jpeg"/><Relationship Id="rId9" Type="http://schemas.openxmlformats.org/officeDocument/2006/relationships/hyperlink" Target="http://www.hasslefreeclipart.com/clipart_babies/images/baby_crying2.gif" TargetMode="External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onabeth\Desktop\TPT\ZZ Future\JPEGS\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onabeth\Desktop\TPT\ZZ Future\JPEGS\Slide2.JPG">
            <a:extLst>
              <a:ext uri="{FF2B5EF4-FFF2-40B4-BE49-F238E27FC236}">
                <a16:creationId xmlns:a16="http://schemas.microsoft.com/office/drawing/2014/main" id="{0B153C59-B780-4320-8784-C977B67DA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-9275" b="77439"/>
          <a:stretch/>
        </p:blipFill>
        <p:spPr bwMode="auto">
          <a:xfrm>
            <a:off x="0" y="-392596"/>
            <a:ext cx="9144000" cy="2183296"/>
          </a:xfrm>
          <a:prstGeom prst="rect">
            <a:avLst/>
          </a:prstGeom>
          <a:noFill/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8909CEA2-45C3-4A5A-BDE3-4257BB33B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1437322"/>
            <a:ext cx="8153400" cy="14773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 dirty="0" err="1">
                <a:solidFill>
                  <a:srgbClr val="00B050"/>
                </a:solidFill>
                <a:latin typeface="Rockwell" panose="02060603020205020403" pitchFamily="18" charset="0"/>
              </a:rPr>
              <a:t>Marcadores</a:t>
            </a:r>
            <a:r>
              <a:rPr lang="en-US" sz="3200" b="1" dirty="0">
                <a:solidFill>
                  <a:srgbClr val="00B050"/>
                </a:solidFill>
                <a:latin typeface="Rockwell" panose="02060603020205020403" pitchFamily="18" charset="0"/>
              </a:rPr>
              <a:t> de </a:t>
            </a:r>
            <a:r>
              <a:rPr lang="en-US" sz="3200" b="1" dirty="0" err="1">
                <a:solidFill>
                  <a:srgbClr val="00B050"/>
                </a:solidFill>
                <a:latin typeface="Rockwell" panose="02060603020205020403" pitchFamily="18" charset="0"/>
              </a:rPr>
              <a:t>futuro</a:t>
            </a:r>
            <a:endParaRPr lang="en-US" sz="3200" dirty="0">
              <a:solidFill>
                <a:srgbClr val="00B050"/>
              </a:solidFill>
              <a:latin typeface="Rockwell" panose="02060603020205020403" pitchFamily="18" charset="0"/>
            </a:endParaRPr>
          </a:p>
          <a:p>
            <a:r>
              <a:rPr lang="en-US" sz="3200" dirty="0">
                <a:latin typeface="Rockwell" panose="02060603020205020403" pitchFamily="18" charset="0"/>
              </a:rPr>
              <a:t>You can use these adverbs and expressions to refer to the future:</a:t>
            </a:r>
          </a:p>
        </p:txBody>
      </p:sp>
      <p:pic>
        <p:nvPicPr>
          <p:cNvPr id="2050" name="Picture 2" descr="https://wiccocloud.s3.amazonaws.com/487271_487271_ESHS3_U2_XAPI_FL/resources/p_102_01.png">
            <a:extLst>
              <a:ext uri="{FF2B5EF4-FFF2-40B4-BE49-F238E27FC236}">
                <a16:creationId xmlns:a16="http://schemas.microsoft.com/office/drawing/2014/main" id="{ED7301D0-43B6-4A59-9255-9926CFEE7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66498"/>
            <a:ext cx="7620000" cy="116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44EC841-4FA7-45E5-AF40-DF8A7E18C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183820"/>
              </p:ext>
            </p:extLst>
          </p:nvPr>
        </p:nvGraphicFramePr>
        <p:xfrm>
          <a:off x="914400" y="3943351"/>
          <a:ext cx="7734299" cy="2762249"/>
        </p:xfrm>
        <a:graphic>
          <a:graphicData uri="http://schemas.openxmlformats.org/drawingml/2006/table">
            <a:tbl>
              <a:tblPr/>
              <a:tblGrid>
                <a:gridCol w="1138287">
                  <a:extLst>
                    <a:ext uri="{9D8B030D-6E8A-4147-A177-3AD203B41FA5}">
                      <a16:colId xmlns:a16="http://schemas.microsoft.com/office/drawing/2014/main" val="1585895471"/>
                    </a:ext>
                  </a:extLst>
                </a:gridCol>
                <a:gridCol w="1439816">
                  <a:extLst>
                    <a:ext uri="{9D8B030D-6E8A-4147-A177-3AD203B41FA5}">
                      <a16:colId xmlns:a16="http://schemas.microsoft.com/office/drawing/2014/main" val="320537058"/>
                    </a:ext>
                  </a:extLst>
                </a:gridCol>
                <a:gridCol w="1439816">
                  <a:extLst>
                    <a:ext uri="{9D8B030D-6E8A-4147-A177-3AD203B41FA5}">
                      <a16:colId xmlns:a16="http://schemas.microsoft.com/office/drawing/2014/main" val="3157753069"/>
                    </a:ext>
                  </a:extLst>
                </a:gridCol>
                <a:gridCol w="1439816">
                  <a:extLst>
                    <a:ext uri="{9D8B030D-6E8A-4147-A177-3AD203B41FA5}">
                      <a16:colId xmlns:a16="http://schemas.microsoft.com/office/drawing/2014/main" val="3285223564"/>
                    </a:ext>
                  </a:extLst>
                </a:gridCol>
                <a:gridCol w="2276564">
                  <a:extLst>
                    <a:ext uri="{9D8B030D-6E8A-4147-A177-3AD203B41FA5}">
                      <a16:colId xmlns:a16="http://schemas.microsoft.com/office/drawing/2014/main" val="686748808"/>
                    </a:ext>
                  </a:extLst>
                </a:gridCol>
              </a:tblGrid>
              <a:tr h="2762249">
                <a:tc>
                  <a:txBody>
                    <a:bodyPr/>
                    <a:lstStyle/>
                    <a:p>
                      <a:pPr algn="l"/>
                      <a:r>
                        <a:rPr lang="es-ES" b="0" dirty="0">
                          <a:solidFill>
                            <a:srgbClr val="0082C9"/>
                          </a:solidFill>
                          <a:effectLst/>
                          <a:latin typeface="open_sans"/>
                        </a:rPr>
                        <a:t>hoy</a:t>
                      </a:r>
                      <a:endParaRPr lang="es-ES" b="0" dirty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  <a:p>
                      <a:pPr algn="l"/>
                      <a:r>
                        <a:rPr lang="es-ES" b="0" dirty="0">
                          <a:solidFill>
                            <a:srgbClr val="0082C9"/>
                          </a:solidFill>
                          <a:effectLst/>
                          <a:latin typeface="open_sans"/>
                        </a:rPr>
                        <a:t>luego/ después</a:t>
                      </a:r>
                      <a:endParaRPr lang="es-ES" b="0" dirty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  <a:p>
                      <a:pPr algn="l"/>
                      <a:r>
                        <a:rPr lang="es-ES" b="0" dirty="0">
                          <a:solidFill>
                            <a:srgbClr val="0082C9"/>
                          </a:solidFill>
                          <a:effectLst/>
                          <a:latin typeface="open_sans"/>
                        </a:rPr>
                        <a:t>en una hora</a:t>
                      </a:r>
                      <a:endParaRPr lang="es-ES" b="0" dirty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  <a:p>
                      <a:pPr algn="l"/>
                      <a:r>
                        <a:rPr lang="es-ES" b="0" dirty="0">
                          <a:solidFill>
                            <a:srgbClr val="0082C9"/>
                          </a:solidFill>
                          <a:effectLst/>
                          <a:latin typeface="open_sans"/>
                        </a:rPr>
                        <a:t>esta tarde/ esta noche</a:t>
                      </a:r>
                      <a:endParaRPr lang="es-ES" b="0" dirty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0082C9"/>
                          </a:solidFill>
                          <a:effectLst/>
                        </a:rPr>
                        <a:t>mañana 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0082C9"/>
                          </a:solidFill>
                          <a:effectLst/>
                        </a:rPr>
                        <a:t>pasado mañana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b="0" dirty="0">
                          <a:solidFill>
                            <a:srgbClr val="0082C9"/>
                          </a:solidFill>
                          <a:effectLst/>
                        </a:rPr>
                        <a:t>la próxima semana /la semana que viene </a:t>
                      </a:r>
                      <a:endParaRPr lang="es-E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b="0" dirty="0">
                          <a:solidFill>
                            <a:srgbClr val="0082C9"/>
                          </a:solidFill>
                          <a:effectLst/>
                          <a:latin typeface="open_sans"/>
                        </a:rPr>
                        <a:t>el próximo mes/</a:t>
                      </a:r>
                      <a:br>
                        <a:rPr lang="es-ES" b="0" dirty="0">
                          <a:solidFill>
                            <a:srgbClr val="0082C9"/>
                          </a:solidFill>
                          <a:effectLst/>
                          <a:latin typeface="open_sans"/>
                        </a:rPr>
                      </a:br>
                      <a:r>
                        <a:rPr lang="es-ES" b="0" dirty="0">
                          <a:solidFill>
                            <a:srgbClr val="0082C9"/>
                          </a:solidFill>
                          <a:effectLst/>
                          <a:latin typeface="open_sans"/>
                        </a:rPr>
                        <a:t>el mes que viene</a:t>
                      </a:r>
                      <a:endParaRPr lang="es-ES" b="0" dirty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  <a:p>
                      <a:pPr algn="l"/>
                      <a:r>
                        <a:rPr lang="es-ES" b="0" dirty="0">
                          <a:solidFill>
                            <a:srgbClr val="0082C9"/>
                          </a:solidFill>
                          <a:effectLst/>
                          <a:latin typeface="open_sans"/>
                        </a:rPr>
                        <a:t>el próximo año/</a:t>
                      </a:r>
                      <a:br>
                        <a:rPr lang="es-ES" b="0" dirty="0">
                          <a:solidFill>
                            <a:srgbClr val="0082C9"/>
                          </a:solidFill>
                          <a:effectLst/>
                          <a:latin typeface="open_sans"/>
                        </a:rPr>
                      </a:br>
                      <a:r>
                        <a:rPr lang="es-ES" b="0" dirty="0">
                          <a:solidFill>
                            <a:srgbClr val="0082C9"/>
                          </a:solidFill>
                          <a:effectLst/>
                          <a:latin typeface="open_sans"/>
                        </a:rPr>
                        <a:t>el año que viene</a:t>
                      </a:r>
                      <a:endParaRPr lang="es-ES" b="0" dirty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050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951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onabeth\Desktop\TPT\ZZ Future\JPEGS\Slide2.JPG">
            <a:extLst>
              <a:ext uri="{FF2B5EF4-FFF2-40B4-BE49-F238E27FC236}">
                <a16:creationId xmlns:a16="http://schemas.microsoft.com/office/drawing/2014/main" id="{0B153C59-B780-4320-8784-C977B67DA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-9275" b="77439"/>
          <a:stretch/>
        </p:blipFill>
        <p:spPr bwMode="auto">
          <a:xfrm>
            <a:off x="0" y="-392596"/>
            <a:ext cx="9144000" cy="2183296"/>
          </a:xfrm>
          <a:prstGeom prst="rect">
            <a:avLst/>
          </a:prstGeom>
          <a:noFill/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8909CEA2-45C3-4A5A-BDE3-4257BB33B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524000"/>
            <a:ext cx="7924800" cy="517064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 i="1" dirty="0" err="1">
                <a:solidFill>
                  <a:srgbClr val="00B050"/>
                </a:solidFill>
                <a:latin typeface="Rockwell" panose="02060603020205020403" pitchFamily="18" charset="0"/>
              </a:rPr>
              <a:t>Cuando</a:t>
            </a:r>
            <a:r>
              <a:rPr lang="en-US" sz="3200" b="1" i="1" dirty="0">
                <a:solidFill>
                  <a:srgbClr val="00B050"/>
                </a:solidFill>
                <a:latin typeface="Rockwell" panose="02060603020205020403" pitchFamily="18" charset="0"/>
              </a:rPr>
              <a:t> </a:t>
            </a:r>
            <a:r>
              <a:rPr lang="en-US" sz="3200" b="1" dirty="0">
                <a:solidFill>
                  <a:srgbClr val="00B050"/>
                </a:solidFill>
                <a:latin typeface="Rockwell" panose="02060603020205020403" pitchFamily="18" charset="0"/>
              </a:rPr>
              <a:t>+ </a:t>
            </a:r>
            <a:r>
              <a:rPr lang="en-US" sz="3200" b="1" dirty="0" err="1">
                <a:solidFill>
                  <a:srgbClr val="00B050"/>
                </a:solidFill>
                <a:latin typeface="Rockwell" panose="02060603020205020403" pitchFamily="18" charset="0"/>
              </a:rPr>
              <a:t>presente</a:t>
            </a:r>
            <a:r>
              <a:rPr lang="en-US" sz="3200" b="1" dirty="0">
                <a:solidFill>
                  <a:srgbClr val="00B050"/>
                </a:solidFill>
                <a:latin typeface="Rockwell" panose="02060603020205020403" pitchFamily="18" charset="0"/>
              </a:rPr>
              <a:t> de </a:t>
            </a:r>
            <a:r>
              <a:rPr lang="en-US" sz="3200" b="1" dirty="0" err="1">
                <a:solidFill>
                  <a:srgbClr val="00B050"/>
                </a:solidFill>
                <a:latin typeface="Rockwell" panose="02060603020205020403" pitchFamily="18" charset="0"/>
              </a:rPr>
              <a:t>subjuntivo</a:t>
            </a:r>
            <a:endParaRPr lang="en-US" sz="3200" dirty="0">
              <a:solidFill>
                <a:srgbClr val="00B050"/>
              </a:solidFill>
              <a:latin typeface="Rockwell" panose="02060603020205020403" pitchFamily="18" charset="0"/>
            </a:endParaRPr>
          </a:p>
          <a:p>
            <a:r>
              <a:rPr lang="en-US" sz="3200" dirty="0">
                <a:latin typeface="Rockwell" panose="02060603020205020403" pitchFamily="18" charset="0"/>
              </a:rPr>
              <a:t>Use </a:t>
            </a:r>
            <a:r>
              <a:rPr lang="en-US" sz="3200" dirty="0" err="1">
                <a:latin typeface="Rockwell" panose="02060603020205020403" pitchFamily="18" charset="0"/>
              </a:rPr>
              <a:t>cuando</a:t>
            </a:r>
            <a:r>
              <a:rPr lang="en-US" sz="3200" dirty="0">
                <a:latin typeface="Rockwell" panose="02060603020205020403" pitchFamily="18" charset="0"/>
              </a:rPr>
              <a:t> + </a:t>
            </a:r>
            <a:r>
              <a:rPr lang="en-US" sz="3200" i="1" dirty="0">
                <a:latin typeface="Rockwell" panose="02060603020205020403" pitchFamily="18" charset="0"/>
              </a:rPr>
              <a:t>present subjunctive</a:t>
            </a:r>
            <a:r>
              <a:rPr lang="en-US" sz="3200" dirty="0">
                <a:latin typeface="Rockwell" panose="02060603020205020403" pitchFamily="18" charset="0"/>
              </a:rPr>
              <a:t> when</a:t>
            </a:r>
          </a:p>
          <a:p>
            <a:r>
              <a:rPr lang="en-US" sz="3200" dirty="0">
                <a:latin typeface="Rockwell" panose="02060603020205020403" pitchFamily="18" charset="0"/>
              </a:rPr>
              <a:t>                          referring to situations and</a:t>
            </a:r>
          </a:p>
          <a:p>
            <a:r>
              <a:rPr lang="en-US" sz="3200" dirty="0">
                <a:latin typeface="Rockwell" panose="02060603020205020403" pitchFamily="18" charset="0"/>
              </a:rPr>
              <a:t>                          events that have not yet</a:t>
            </a:r>
          </a:p>
          <a:p>
            <a:r>
              <a:rPr lang="en-US" sz="3200" dirty="0">
                <a:latin typeface="Rockwell" panose="02060603020205020403" pitchFamily="18" charset="0"/>
              </a:rPr>
              <a:t>                          occurred.</a:t>
            </a:r>
          </a:p>
          <a:p>
            <a:r>
              <a:rPr lang="en-US" sz="3200" dirty="0">
                <a:latin typeface="Rockwell" panose="02060603020205020403" pitchFamily="18" charset="0"/>
              </a:rPr>
              <a:t>                          -</a:t>
            </a:r>
            <a:r>
              <a:rPr lang="es-ES" sz="2800" dirty="0">
                <a:latin typeface="Rockwell" panose="02060603020205020403" pitchFamily="18" charset="0"/>
              </a:rPr>
              <a:t>Cuando estemos en Miami,</a:t>
            </a:r>
          </a:p>
          <a:p>
            <a:r>
              <a:rPr lang="es-ES" sz="2800" dirty="0">
                <a:latin typeface="Rockwell" panose="02060603020205020403" pitchFamily="18" charset="0"/>
              </a:rPr>
              <a:t>                              </a:t>
            </a:r>
            <a:r>
              <a:rPr lang="es-ES" sz="2800" b="1" i="1" dirty="0">
                <a:solidFill>
                  <a:srgbClr val="C00000"/>
                </a:solidFill>
                <a:latin typeface="Rockwell" panose="02060603020205020403" pitchFamily="18" charset="0"/>
              </a:rPr>
              <a:t>vamos a ver </a:t>
            </a:r>
            <a:r>
              <a:rPr lang="es-ES" sz="2800" dirty="0">
                <a:latin typeface="Rockwell" panose="02060603020205020403" pitchFamily="18" charset="0"/>
              </a:rPr>
              <a:t>un concurso de</a:t>
            </a:r>
          </a:p>
          <a:p>
            <a:r>
              <a:rPr lang="es-ES" sz="2800" dirty="0">
                <a:latin typeface="Rockwell" panose="02060603020205020403" pitchFamily="18" charset="0"/>
              </a:rPr>
              <a:t>                              bailes latinos.</a:t>
            </a:r>
            <a:r>
              <a:rPr lang="en-US" sz="3200" dirty="0">
                <a:latin typeface="Rockwell" panose="02060603020205020403" pitchFamily="18" charset="0"/>
              </a:rPr>
              <a:t>  </a:t>
            </a:r>
          </a:p>
          <a:p>
            <a:r>
              <a:rPr lang="en-US" sz="2800" dirty="0">
                <a:latin typeface="Rockwell" panose="02060603020205020403" pitchFamily="18" charset="0"/>
              </a:rPr>
              <a:t>                             -</a:t>
            </a:r>
            <a:r>
              <a:rPr lang="en-US" sz="2800" dirty="0" err="1">
                <a:latin typeface="Rockwell" panose="02060603020205020403" pitchFamily="18" charset="0"/>
              </a:rPr>
              <a:t>Cuando</a:t>
            </a:r>
            <a:r>
              <a:rPr lang="en-US" sz="2800" dirty="0">
                <a:latin typeface="Rockwell" panose="02060603020205020403" pitchFamily="18" charset="0"/>
              </a:rPr>
              <a:t> </a:t>
            </a:r>
            <a:r>
              <a:rPr lang="en-US" sz="2800" dirty="0" err="1">
                <a:latin typeface="Rockwell" panose="02060603020205020403" pitchFamily="18" charset="0"/>
              </a:rPr>
              <a:t>tenga</a:t>
            </a:r>
            <a:r>
              <a:rPr lang="en-US" sz="2800" dirty="0">
                <a:latin typeface="Rockwell" panose="02060603020205020403" pitchFamily="18" charset="0"/>
              </a:rPr>
              <a:t> 30 </a:t>
            </a:r>
            <a:r>
              <a:rPr lang="en-US" sz="2800" dirty="0" err="1">
                <a:latin typeface="Rockwell" panose="02060603020205020403" pitchFamily="18" charset="0"/>
              </a:rPr>
              <a:t>años</a:t>
            </a:r>
            <a:r>
              <a:rPr lang="en-US" sz="2800" dirty="0">
                <a:latin typeface="Rockwell" panose="02060603020205020403" pitchFamily="18" charset="0"/>
              </a:rPr>
              <a:t>,</a:t>
            </a:r>
          </a:p>
          <a:p>
            <a:r>
              <a:rPr lang="en-US" sz="2800" dirty="0">
                <a:latin typeface="Rockwell" panose="02060603020205020403" pitchFamily="18" charset="0"/>
              </a:rPr>
              <a:t>                             </a:t>
            </a:r>
            <a:r>
              <a:rPr lang="en-US" sz="2800" dirty="0" err="1">
                <a:latin typeface="Rockwell" panose="02060603020205020403" pitchFamily="18" charset="0"/>
              </a:rPr>
              <a:t>seguramente</a:t>
            </a:r>
            <a:r>
              <a:rPr lang="en-US" sz="2800" dirty="0">
                <a:latin typeface="Rockwell" panose="02060603020205020403" pitchFamily="18" charset="0"/>
              </a:rPr>
              <a:t> no </a:t>
            </a:r>
            <a:r>
              <a:rPr lang="en-US" sz="2800" b="1" i="1" dirty="0" err="1">
                <a:solidFill>
                  <a:srgbClr val="C00000"/>
                </a:solidFill>
                <a:latin typeface="Rockwell" panose="02060603020205020403" pitchFamily="18" charset="0"/>
              </a:rPr>
              <a:t>existirán</a:t>
            </a:r>
            <a:r>
              <a:rPr lang="en-US" sz="2800" dirty="0">
                <a:latin typeface="Rockwell" panose="02060603020205020403" pitchFamily="18" charset="0"/>
              </a:rPr>
              <a:t> </a:t>
            </a:r>
            <a:r>
              <a:rPr lang="en-US" sz="2800" dirty="0" err="1">
                <a:latin typeface="Rockwell" panose="02060603020205020403" pitchFamily="18" charset="0"/>
              </a:rPr>
              <a:t>los</a:t>
            </a:r>
            <a:endParaRPr lang="en-US" sz="2800" dirty="0">
              <a:latin typeface="Rockwell" panose="02060603020205020403" pitchFamily="18" charset="0"/>
            </a:endParaRPr>
          </a:p>
          <a:p>
            <a:r>
              <a:rPr lang="en-US" sz="2800" dirty="0">
                <a:latin typeface="Rockwell" panose="02060603020205020403" pitchFamily="18" charset="0"/>
              </a:rPr>
              <a:t>                             </a:t>
            </a:r>
            <a:r>
              <a:rPr lang="en-US" sz="2800" dirty="0" err="1">
                <a:latin typeface="Rockwell" panose="02060603020205020403" pitchFamily="18" charset="0"/>
              </a:rPr>
              <a:t>teléfonos</a:t>
            </a:r>
            <a:r>
              <a:rPr lang="en-US" sz="2800" dirty="0">
                <a:latin typeface="Rockwell" panose="02060603020205020403" pitchFamily="18" charset="0"/>
              </a:rPr>
              <a:t> </a:t>
            </a:r>
            <a:r>
              <a:rPr lang="en-US" sz="2800" dirty="0" err="1">
                <a:latin typeface="Rockwell" panose="02060603020205020403" pitchFamily="18" charset="0"/>
              </a:rPr>
              <a:t>públicos</a:t>
            </a:r>
            <a:r>
              <a:rPr lang="en-US" sz="2800" dirty="0">
                <a:latin typeface="Rockwell" panose="02060603020205020403" pitchFamily="18" charset="0"/>
              </a:rPr>
              <a:t>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3" name="Picture 2" descr="C:\Users\Yonabeth\Desktop\TPT\ZZ Future\JPEGS\Slide2.JPG">
            <a:extLst>
              <a:ext uri="{FF2B5EF4-FFF2-40B4-BE49-F238E27FC236}">
                <a16:creationId xmlns:a16="http://schemas.microsoft.com/office/drawing/2014/main" id="{63135CAA-20DB-471C-8286-58FF95814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4652" t="32706" r="52653" b="-19373"/>
          <a:stretch/>
        </p:blipFill>
        <p:spPr bwMode="auto">
          <a:xfrm>
            <a:off x="0" y="2590800"/>
            <a:ext cx="3597964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447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Yonabeth\Desktop\TPT\ZZ Future\JPEGS\Slid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13716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se </a:t>
            </a:r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graduarán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2438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será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35153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celebraremos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45821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terminaré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57251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estudiarán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Yonabeth\Desktop\TPT\ZZ Future\JPEGS\Slid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90800" y="13716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vivirás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2438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iréis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35153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viajará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45821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asistiremos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5715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leerán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Yonabeth\Desktop\TPT\ZZ Future\JPEGS\Slid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81400" y="1371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dirá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2438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sabrá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35153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tendré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45821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harán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57251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querrás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Yonabeth\Desktop\TPT\ZZ Future\JPEGS\Slid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62200" y="13716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saldrá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2438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podrán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35153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vendrán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45720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se </a:t>
            </a:r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pondrá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57251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haremos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Yonabeth\Desktop\TPT\ZZ Future\JPEGS\Slide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67000" y="1371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será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905000"/>
            <a:ext cx="5105400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I wonder who is at the door.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9600" y="2895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Estarás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3810000"/>
            <a:ext cx="5105400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You worked a lot!  You are probably tired.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0" y="48006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traerá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5715000"/>
            <a:ext cx="5638800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I wonder what Santa Claus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0" y="60198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is bringing in the big bag.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5" grpId="0" build="allAtOnce"/>
      <p:bldP spid="6" grpId="0"/>
      <p:bldP spid="7" grpId="0" build="allAtOnce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Yonabeth\Desktop\TPT\ZZ Future\JPEGS\Slide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0" y="1371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saldrá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1905000"/>
            <a:ext cx="5105400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I wonder what is coming out of the hat.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0" y="2895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vendrán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38100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The monsters probably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41148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are coming from the cemetery.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48006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viajará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5715000"/>
            <a:ext cx="6400800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7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The little boy probably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6019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is traveling alone on the plane.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5" grpId="0" build="allAtOnce"/>
      <p:bldP spid="6" grpId="0"/>
      <p:bldP spid="7" grpId="0"/>
      <p:bldP spid="8" grpId="0" build="allAtOnce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Yonabeth\Desktop\TPT\ZZ Future\JPEGS\Slide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C:\Users\Yonabeth\Desktop\TPT Clipart\stars-md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14600"/>
            <a:ext cx="3352800" cy="3543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Yonabeth\Desktop\TPT\ZZ Future\JPEGS\Slide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19400" y="1371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comprarán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2438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saldrá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35153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irá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45821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buscaré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57251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querrá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onabeth\Desktop\TPT\ZZ Future\JPEGS\Slid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6" y="6568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C:\Users\Yonabeth\Desktop\TPT Clipart\stars-md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494681"/>
            <a:ext cx="1163513" cy="122971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19600" y="3784937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will</a:t>
            </a:r>
          </a:p>
          <a:p>
            <a:pPr algn="ctr"/>
            <a:r>
              <a:rPr lang="en-US" sz="7200" dirty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shall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Yonabeth\Desktop\TPT\ZZ Future\JPEGS\Slide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00200" y="13716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pondrás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2438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comeremos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35153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hará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45720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vendrán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57251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escribiréis</a:t>
            </a:r>
            <a:endParaRPr lang="en-US" sz="28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onabeth\Desktop\TPT\ZZ Future\JPEGS\Slide2.JPG">
            <a:extLst>
              <a:ext uri="{FF2B5EF4-FFF2-40B4-BE49-F238E27FC236}">
                <a16:creationId xmlns:a16="http://schemas.microsoft.com/office/drawing/2014/main" id="{0B153C59-B780-4320-8784-C977B67DA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-9275" b="77439"/>
          <a:stretch/>
        </p:blipFill>
        <p:spPr bwMode="auto">
          <a:xfrm>
            <a:off x="0" y="-392596"/>
            <a:ext cx="9144000" cy="2183296"/>
          </a:xfrm>
          <a:prstGeom prst="rect">
            <a:avLst/>
          </a:prstGeom>
          <a:noFill/>
        </p:spPr>
      </p:pic>
      <p:pic>
        <p:nvPicPr>
          <p:cNvPr id="3" name="Picture 2" descr="C:\Users\Yonabeth\Desktop\TPT\ZZ Future\JPEGS\Slide2.JPG">
            <a:extLst>
              <a:ext uri="{FF2B5EF4-FFF2-40B4-BE49-F238E27FC236}">
                <a16:creationId xmlns:a16="http://schemas.microsoft.com/office/drawing/2014/main" id="{63135CAA-20DB-471C-8286-58FF95814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4652" t="32706" r="52653" b="-19373"/>
          <a:stretch/>
        </p:blipFill>
        <p:spPr bwMode="auto">
          <a:xfrm>
            <a:off x="0" y="2209800"/>
            <a:ext cx="3597964" cy="5943600"/>
          </a:xfrm>
          <a:prstGeom prst="rect">
            <a:avLst/>
          </a:prstGeom>
          <a:noFill/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8909CEA2-45C3-4A5A-BDE3-4257BB33B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487210"/>
            <a:ext cx="5257800" cy="49244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A551"/>
                </a:solidFill>
                <a:effectLst/>
                <a:latin typeface="Rockwell" panose="02060603020205020403" pitchFamily="18" charset="0"/>
              </a:rPr>
              <a:t>El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A551"/>
                </a:solidFill>
                <a:effectLst/>
                <a:latin typeface="Rockwell" panose="02060603020205020403" pitchFamily="18" charset="0"/>
              </a:rPr>
              <a:t>futuro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A551"/>
                </a:solidFill>
                <a:effectLst/>
                <a:latin typeface="Rockwell" panose="02060603020205020403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A551"/>
                </a:solidFill>
                <a:effectLst/>
                <a:latin typeface="Rockwell" panose="02060603020205020403" pitchFamily="18" charset="0"/>
              </a:rPr>
              <a:t>imperfecto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Rockwell" panose="020606030202050204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ckwell" panose="02060603020205020403" pitchFamily="18" charset="0"/>
              </a:rPr>
              <a:t>Remember that to refer to future events, you can use these structures: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3200" dirty="0">
              <a:solidFill>
                <a:srgbClr val="333333"/>
              </a:solidFill>
              <a:latin typeface="Rockwell" panose="020606030202050204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ckwell" panose="02060603020205020403" pitchFamily="18" charset="0"/>
              </a:rPr>
              <a:t>Nosotros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ckwell" panose="02060603020205020403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Rockwell" panose="02060603020205020403" pitchFamily="18" charset="0"/>
              </a:rPr>
              <a:t>vamos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Rockwell" panose="02060603020205020403" pitchFamily="18" charset="0"/>
              </a:rPr>
              <a:t> a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Rockwell" panose="02060603020205020403" pitchFamily="18" charset="0"/>
              </a:rPr>
              <a:t>invitar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Rockwell" panose="02060603020205020403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ckwell" panose="02060603020205020403" pitchFamily="18" charset="0"/>
              </a:rPr>
              <a:t>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ckwell" panose="02060603020205020403" pitchFamily="18" charset="0"/>
              </a:rPr>
              <a:t>todos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ckwell" panose="02060603020205020403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ckwell" panose="02060603020205020403" pitchFamily="18" charset="0"/>
              </a:rPr>
              <a:t>nuestros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ckwell" panose="02060603020205020403" pitchFamily="18" charset="0"/>
              </a:rPr>
              <a:t> amigos.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3200" dirty="0">
              <a:solidFill>
                <a:srgbClr val="333333"/>
              </a:solidFill>
              <a:latin typeface="Rockwell" panose="020606030202050204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ckwell" panose="02060603020205020403" pitchFamily="18" charset="0"/>
              </a:rPr>
              <a:t>Nosotros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ckwell" panose="02060603020205020403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Rockwell" panose="02060603020205020403" pitchFamily="18" charset="0"/>
              </a:rPr>
              <a:t>invitaremos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Rockwell" panose="02060603020205020403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ckwell" panose="02060603020205020403" pitchFamily="18" charset="0"/>
              </a:rPr>
              <a:t>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ckwell" panose="02060603020205020403" pitchFamily="18" charset="0"/>
              </a:rPr>
              <a:t>todos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ckwell" panose="02060603020205020403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ockwell" panose="02060603020205020403" pitchFamily="18" charset="0"/>
              </a:rPr>
              <a:t>nuestros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ckwell" panose="02060603020205020403" pitchFamily="18" charset="0"/>
              </a:rPr>
              <a:t> amigos.   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48FB522-4B31-417B-9D74-9945C32B2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023134"/>
              </p:ext>
            </p:extLst>
          </p:nvPr>
        </p:nvGraphicFramePr>
        <p:xfrm>
          <a:off x="3564836" y="3370303"/>
          <a:ext cx="4664763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4763">
                  <a:extLst>
                    <a:ext uri="{9D8B030D-6E8A-4147-A177-3AD203B41FA5}">
                      <a16:colId xmlns:a16="http://schemas.microsoft.com/office/drawing/2014/main" val="25784211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err="1">
                          <a:solidFill>
                            <a:srgbClr val="C00000"/>
                          </a:solidFill>
                          <a:latin typeface="Rockwell" panose="02060603020205020403" pitchFamily="18" charset="0"/>
                        </a:rPr>
                        <a:t>ir</a:t>
                      </a:r>
                      <a:r>
                        <a:rPr lang="en-US" sz="3200" b="1" i="1" dirty="0">
                          <a:solidFill>
                            <a:srgbClr val="C00000"/>
                          </a:solidFill>
                          <a:latin typeface="Rockwell" panose="02060603020205020403" pitchFamily="18" charset="0"/>
                        </a:rPr>
                        <a:t> a + infinitive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18914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C8BB935-969E-440D-827F-B4B0B2FF3F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876100"/>
              </p:ext>
            </p:extLst>
          </p:nvPr>
        </p:nvGraphicFramePr>
        <p:xfrm>
          <a:off x="3429001" y="4892040"/>
          <a:ext cx="4419600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18320468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>
                          <a:solidFill>
                            <a:srgbClr val="C00000"/>
                          </a:solidFill>
                          <a:latin typeface="Rockwell" panose="02060603020205020403" pitchFamily="18" charset="0"/>
                        </a:rPr>
                        <a:t>imperfect future</a:t>
                      </a:r>
                      <a:endParaRPr lang="en-US" sz="3200" b="1" i="1" dirty="0">
                        <a:solidFill>
                          <a:srgbClr val="C00000"/>
                        </a:solidFill>
                        <a:latin typeface="Rockwell" panose="02060603020205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210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726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onabeth\Desktop\TPT\ZZ Future\JPEGS\Slid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62600" y="3200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howcard Gothic" pitchFamily="82" charset="0"/>
              </a:rPr>
              <a:t>Step 1</a:t>
            </a:r>
          </a:p>
        </p:txBody>
      </p:sp>
      <p:pic>
        <p:nvPicPr>
          <p:cNvPr id="4" name="Picture 4" descr="C:\Users\Yonabeth\Desktop\TPT Clipart\stars-md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7287" y="1818281"/>
            <a:ext cx="1163513" cy="12297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16764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Start with the infinitive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3780979"/>
            <a:ext cx="40386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6000" dirty="0" err="1">
                <a:ln w="28575">
                  <a:solidFill>
                    <a:sysClr val="windowText" lastClr="000000"/>
                  </a:solidFill>
                </a:ln>
                <a:solidFill>
                  <a:srgbClr val="2EC9FA"/>
                </a:solidFill>
                <a:latin typeface="Arial Black" pitchFamily="34" charset="0"/>
              </a:rPr>
              <a:t>hablar</a:t>
            </a:r>
            <a:endParaRPr lang="en-US" sz="6000" dirty="0">
              <a:ln w="28575">
                <a:solidFill>
                  <a:sysClr val="windowText" lastClr="000000"/>
                </a:solidFill>
              </a:ln>
              <a:solidFill>
                <a:srgbClr val="2EC9FA"/>
              </a:solidFill>
              <a:latin typeface="Arial Black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US" sz="6000" dirty="0">
                <a:ln w="28575">
                  <a:solidFill>
                    <a:sysClr val="windowText" lastClr="000000"/>
                  </a:solidFill>
                </a:ln>
                <a:solidFill>
                  <a:srgbClr val="2EC9FA"/>
                </a:solidFill>
                <a:latin typeface="Arial Black" pitchFamily="34" charset="0"/>
              </a:rPr>
              <a:t>comer</a:t>
            </a:r>
          </a:p>
          <a:p>
            <a:pPr algn="ctr">
              <a:lnSpc>
                <a:spcPct val="85000"/>
              </a:lnSpc>
            </a:pPr>
            <a:r>
              <a:rPr lang="en-US" sz="6000" dirty="0" err="1">
                <a:ln w="28575">
                  <a:solidFill>
                    <a:sysClr val="windowText" lastClr="000000"/>
                  </a:solidFill>
                </a:ln>
                <a:solidFill>
                  <a:srgbClr val="2EC9FA"/>
                </a:solidFill>
                <a:latin typeface="Arial Black" pitchFamily="34" charset="0"/>
              </a:rPr>
              <a:t>vivir</a:t>
            </a:r>
            <a:endParaRPr lang="en-US" sz="6000" dirty="0">
              <a:ln w="28575">
                <a:solidFill>
                  <a:sysClr val="windowText" lastClr="000000"/>
                </a:solidFill>
              </a:ln>
              <a:solidFill>
                <a:srgbClr val="2EC9FA"/>
              </a:solidFill>
              <a:latin typeface="Arial Black" pitchFamily="34" charset="0"/>
            </a:endParaRPr>
          </a:p>
          <a:p>
            <a:pPr algn="ctr"/>
            <a:endParaRPr lang="en-US" sz="3600" dirty="0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Yonabeth\Desktop\TPT\ZZ Future\JPEGS\Slid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62600" y="3962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howcard Gothic" pitchFamily="82" charset="0"/>
              </a:rPr>
              <a:t>Step 2</a:t>
            </a:r>
          </a:p>
        </p:txBody>
      </p:sp>
      <p:pic>
        <p:nvPicPr>
          <p:cNvPr id="4" name="Picture 4" descr="C:\Users\Yonabeth\Desktop\TPT Clipart\stars-md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7287" y="1818281"/>
            <a:ext cx="1163513" cy="12297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76400" y="1676400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Add the correct ending: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276600" y="3429000"/>
            <a:ext cx="1600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rgbClr val="FFFFCC"/>
              </a:buClr>
              <a:buSzPct val="25000"/>
            </a:pPr>
            <a:r>
              <a:rPr lang="en-US" altLang="en-US" sz="36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é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FFFFCC"/>
              </a:buClr>
              <a:buSzPct val="25000"/>
            </a:pPr>
            <a:r>
              <a:rPr lang="en-US" alt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ás</a:t>
            </a:r>
            <a:endParaRPr lang="en-US" altLang="en-US" sz="3600" b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FFFFCC"/>
              </a:buClr>
              <a:buSzPct val="25000"/>
            </a:pPr>
            <a:r>
              <a:rPr lang="en-US" altLang="en-US" sz="36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á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FFFFCC"/>
              </a:buClr>
              <a:buSzPct val="25000"/>
            </a:pPr>
            <a:r>
              <a:rPr lang="en-US" alt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emos</a:t>
            </a:r>
            <a:endParaRPr lang="en-US" altLang="en-US" sz="3600" b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FFFFCC"/>
              </a:buClr>
              <a:buSzPct val="25000"/>
            </a:pPr>
            <a:r>
              <a:rPr lang="en-US" alt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éis</a:t>
            </a:r>
            <a:endParaRPr lang="en-US" altLang="en-US" sz="3600" b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FFFFCC"/>
              </a:buClr>
              <a:buSzPct val="25000"/>
            </a:pPr>
            <a:r>
              <a:rPr lang="en-US" altLang="en-US" sz="36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án</a:t>
            </a:r>
            <a:endParaRPr lang="en-US" altLang="en-US" sz="3600" b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Yonabeth\Desktop\TPT\ZZ Future\JPEGS\Slid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1828800"/>
            <a:ext cx="914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5000"/>
              </a:lnSpc>
              <a:spcBef>
                <a:spcPct val="20000"/>
              </a:spcBef>
              <a:buClr>
                <a:srgbClr val="FFFFCC"/>
              </a:buClr>
              <a:buSzPct val="25000"/>
            </a:pPr>
            <a:r>
              <a:rPr lang="en-US" altLang="en-US" sz="3200" dirty="0" err="1">
                <a:ln w="19050">
                  <a:solidFill>
                    <a:schemeClr val="tx1"/>
                  </a:solidFill>
                </a:ln>
                <a:solidFill>
                  <a:srgbClr val="2EC9FA"/>
                </a:solidFill>
                <a:latin typeface="Arial Black" pitchFamily="34" charset="0"/>
                <a:cs typeface="Times New Roman" pitchFamily="18" charset="0"/>
              </a:rPr>
              <a:t>hablar</a:t>
            </a:r>
            <a:r>
              <a:rPr lang="en-US" altLang="en-US" sz="3200" dirty="0">
                <a:ln w="19050">
                  <a:solidFill>
                    <a:schemeClr val="tx1"/>
                  </a:solidFill>
                </a:ln>
                <a:solidFill>
                  <a:srgbClr val="2EC9FA"/>
                </a:solidFill>
                <a:latin typeface="Arial Black" pitchFamily="34" charset="0"/>
                <a:cs typeface="Times New Roman" pitchFamily="18" charset="0"/>
              </a:rPr>
              <a:t>    	  comer		   </a:t>
            </a:r>
            <a:r>
              <a:rPr lang="en-US" altLang="en-US" sz="3200" dirty="0" err="1">
                <a:ln w="19050">
                  <a:solidFill>
                    <a:schemeClr val="tx1"/>
                  </a:solidFill>
                </a:ln>
                <a:solidFill>
                  <a:srgbClr val="2EC9FA"/>
                </a:solidFill>
                <a:latin typeface="Arial Black" pitchFamily="34" charset="0"/>
                <a:cs typeface="Times New Roman" pitchFamily="18" charset="0"/>
              </a:rPr>
              <a:t>vivir</a:t>
            </a:r>
            <a:r>
              <a:rPr lang="en-US" altLang="en-US" sz="3200" dirty="0">
                <a:ln w="19050">
                  <a:solidFill>
                    <a:schemeClr val="tx1"/>
                  </a:solidFill>
                </a:ln>
                <a:solidFill>
                  <a:srgbClr val="2EC9FA"/>
                </a:solidFill>
                <a:latin typeface="Arial Black" pitchFamily="34" charset="0"/>
                <a:cs typeface="Times New Roman" pitchFamily="18" charset="0"/>
              </a:rPr>
              <a:t>		    </a:t>
            </a:r>
          </a:p>
          <a:p>
            <a:pPr>
              <a:lnSpc>
                <a:spcPct val="125000"/>
              </a:lnSpc>
              <a:spcBef>
                <a:spcPct val="20000"/>
              </a:spcBef>
              <a:buClr>
                <a:srgbClr val="FFFFCC"/>
              </a:buClr>
              <a:buSzPct val="25000"/>
            </a:pPr>
            <a:r>
              <a:rPr lang="en-US" altLang="en-US" sz="3200" dirty="0" err="1">
                <a:ln w="19050">
                  <a:solidFill>
                    <a:schemeClr val="tx1"/>
                  </a:solidFill>
                </a:ln>
                <a:solidFill>
                  <a:srgbClr val="2EC9FA"/>
                </a:solidFill>
                <a:latin typeface="Arial Black" pitchFamily="34" charset="0"/>
                <a:cs typeface="Times New Roman" pitchFamily="18" charset="0"/>
              </a:rPr>
              <a:t>hablar</a:t>
            </a:r>
            <a:r>
              <a:rPr lang="en-US" altLang="en-US" sz="3200" dirty="0">
                <a:ln w="19050">
                  <a:solidFill>
                    <a:schemeClr val="tx1"/>
                  </a:solidFill>
                </a:ln>
                <a:solidFill>
                  <a:srgbClr val="2EC9FA"/>
                </a:solidFill>
                <a:latin typeface="Arial Black" pitchFamily="34" charset="0"/>
                <a:cs typeface="Times New Roman" pitchFamily="18" charset="0"/>
              </a:rPr>
              <a:t> 		  comer 		   </a:t>
            </a:r>
            <a:r>
              <a:rPr lang="en-US" altLang="en-US" sz="3200" dirty="0" err="1">
                <a:ln w="19050">
                  <a:solidFill>
                    <a:schemeClr val="tx1"/>
                  </a:solidFill>
                </a:ln>
                <a:solidFill>
                  <a:srgbClr val="2EC9FA"/>
                </a:solidFill>
                <a:latin typeface="Arial Black" pitchFamily="34" charset="0"/>
                <a:cs typeface="Times New Roman" pitchFamily="18" charset="0"/>
              </a:rPr>
              <a:t>vivir</a:t>
            </a:r>
            <a:r>
              <a:rPr lang="en-US" altLang="en-US" sz="3200" dirty="0">
                <a:ln w="19050">
                  <a:solidFill>
                    <a:schemeClr val="tx1"/>
                  </a:solidFill>
                </a:ln>
                <a:solidFill>
                  <a:srgbClr val="2EC9FA"/>
                </a:solidFill>
                <a:latin typeface="Arial Black" pitchFamily="34" charset="0"/>
                <a:cs typeface="Times New Roman" pitchFamily="18" charset="0"/>
              </a:rPr>
              <a:t>		 </a:t>
            </a:r>
          </a:p>
          <a:p>
            <a:pPr>
              <a:lnSpc>
                <a:spcPct val="125000"/>
              </a:lnSpc>
              <a:spcBef>
                <a:spcPct val="20000"/>
              </a:spcBef>
              <a:buClr>
                <a:srgbClr val="FFFFCC"/>
              </a:buClr>
              <a:buSzPct val="25000"/>
            </a:pPr>
            <a:r>
              <a:rPr lang="en-US" altLang="en-US" sz="3200" dirty="0" err="1">
                <a:ln w="19050">
                  <a:solidFill>
                    <a:schemeClr val="tx1"/>
                  </a:solidFill>
                </a:ln>
                <a:solidFill>
                  <a:srgbClr val="2EC9FA"/>
                </a:solidFill>
                <a:latin typeface="Arial Black" pitchFamily="34" charset="0"/>
                <a:cs typeface="Times New Roman" pitchFamily="18" charset="0"/>
              </a:rPr>
              <a:t>hablar</a:t>
            </a:r>
            <a:r>
              <a:rPr lang="en-US" altLang="en-US" sz="3200" dirty="0">
                <a:ln w="19050">
                  <a:solidFill>
                    <a:schemeClr val="tx1"/>
                  </a:solidFill>
                </a:ln>
                <a:solidFill>
                  <a:srgbClr val="2EC9FA"/>
                </a:solidFill>
                <a:latin typeface="Arial Black" pitchFamily="34" charset="0"/>
                <a:cs typeface="Times New Roman" pitchFamily="18" charset="0"/>
              </a:rPr>
              <a:t> 		  comer 		   </a:t>
            </a:r>
            <a:r>
              <a:rPr lang="en-US" altLang="en-US" sz="3200" dirty="0" err="1">
                <a:ln w="19050">
                  <a:solidFill>
                    <a:schemeClr val="tx1"/>
                  </a:solidFill>
                </a:ln>
                <a:solidFill>
                  <a:srgbClr val="2EC9FA"/>
                </a:solidFill>
                <a:latin typeface="Arial Black" pitchFamily="34" charset="0"/>
                <a:cs typeface="Times New Roman" pitchFamily="18" charset="0"/>
              </a:rPr>
              <a:t>vivir</a:t>
            </a:r>
            <a:r>
              <a:rPr lang="en-US" altLang="en-US" sz="3200" dirty="0">
                <a:ln w="19050">
                  <a:solidFill>
                    <a:schemeClr val="tx1"/>
                  </a:solidFill>
                </a:ln>
                <a:solidFill>
                  <a:srgbClr val="2EC9FA"/>
                </a:solidFill>
                <a:latin typeface="Arial Black" pitchFamily="34" charset="0"/>
                <a:cs typeface="Times New Roman" pitchFamily="18" charset="0"/>
              </a:rPr>
              <a:t>		 </a:t>
            </a:r>
          </a:p>
          <a:p>
            <a:pPr>
              <a:lnSpc>
                <a:spcPct val="125000"/>
              </a:lnSpc>
              <a:spcBef>
                <a:spcPct val="20000"/>
              </a:spcBef>
              <a:buClr>
                <a:srgbClr val="FFFFCC"/>
              </a:buClr>
              <a:buSzPct val="25000"/>
            </a:pPr>
            <a:r>
              <a:rPr lang="en-US" altLang="en-US" sz="3200" dirty="0" err="1">
                <a:ln w="19050">
                  <a:solidFill>
                    <a:schemeClr val="tx1"/>
                  </a:solidFill>
                </a:ln>
                <a:solidFill>
                  <a:srgbClr val="2EC9FA"/>
                </a:solidFill>
                <a:latin typeface="Arial Black" pitchFamily="34" charset="0"/>
                <a:cs typeface="Times New Roman" pitchFamily="18" charset="0"/>
              </a:rPr>
              <a:t>hablar</a:t>
            </a:r>
            <a:r>
              <a:rPr lang="en-US" altLang="en-US" sz="3200" dirty="0">
                <a:ln w="19050">
                  <a:solidFill>
                    <a:schemeClr val="tx1"/>
                  </a:solidFill>
                </a:ln>
                <a:solidFill>
                  <a:srgbClr val="2EC9FA"/>
                </a:solidFill>
                <a:latin typeface="Arial Black" pitchFamily="34" charset="0"/>
                <a:cs typeface="Times New Roman" pitchFamily="18" charset="0"/>
              </a:rPr>
              <a:t> 		  comer 		   </a:t>
            </a:r>
            <a:r>
              <a:rPr lang="en-US" altLang="en-US" sz="3200" dirty="0" err="1">
                <a:ln w="19050">
                  <a:solidFill>
                    <a:schemeClr val="tx1"/>
                  </a:solidFill>
                </a:ln>
                <a:solidFill>
                  <a:srgbClr val="2EC9FA"/>
                </a:solidFill>
                <a:latin typeface="Arial Black" pitchFamily="34" charset="0"/>
                <a:cs typeface="Times New Roman" pitchFamily="18" charset="0"/>
              </a:rPr>
              <a:t>vivir</a:t>
            </a:r>
            <a:r>
              <a:rPr lang="en-US" altLang="en-US" sz="3200" dirty="0">
                <a:ln w="19050">
                  <a:solidFill>
                    <a:schemeClr val="tx1"/>
                  </a:solidFill>
                </a:ln>
                <a:solidFill>
                  <a:srgbClr val="2EC9FA"/>
                </a:solidFill>
                <a:latin typeface="Arial Black" pitchFamily="34" charset="0"/>
                <a:cs typeface="Times New Roman" pitchFamily="18" charset="0"/>
              </a:rPr>
              <a:t>		 </a:t>
            </a:r>
          </a:p>
          <a:p>
            <a:pPr>
              <a:lnSpc>
                <a:spcPct val="125000"/>
              </a:lnSpc>
              <a:spcBef>
                <a:spcPct val="20000"/>
              </a:spcBef>
              <a:buClr>
                <a:srgbClr val="FFFFCC"/>
              </a:buClr>
              <a:buSzPct val="25000"/>
            </a:pPr>
            <a:r>
              <a:rPr lang="en-US" altLang="en-US" sz="3200" dirty="0" err="1">
                <a:ln w="19050">
                  <a:solidFill>
                    <a:schemeClr val="tx1"/>
                  </a:solidFill>
                </a:ln>
                <a:solidFill>
                  <a:srgbClr val="2EC9FA"/>
                </a:solidFill>
                <a:latin typeface="Arial Black" pitchFamily="34" charset="0"/>
                <a:cs typeface="Times New Roman" pitchFamily="18" charset="0"/>
              </a:rPr>
              <a:t>hablar</a:t>
            </a:r>
            <a:r>
              <a:rPr lang="en-US" altLang="en-US" sz="3200" dirty="0">
                <a:ln w="19050">
                  <a:solidFill>
                    <a:schemeClr val="tx1"/>
                  </a:solidFill>
                </a:ln>
                <a:solidFill>
                  <a:srgbClr val="2EC9FA"/>
                </a:solidFill>
                <a:latin typeface="Arial Black" pitchFamily="34" charset="0"/>
                <a:cs typeface="Times New Roman" pitchFamily="18" charset="0"/>
              </a:rPr>
              <a:t> 		  comer 		   </a:t>
            </a:r>
            <a:r>
              <a:rPr lang="en-US" altLang="en-US" sz="3200" dirty="0" err="1">
                <a:ln w="19050">
                  <a:solidFill>
                    <a:schemeClr val="tx1"/>
                  </a:solidFill>
                </a:ln>
                <a:solidFill>
                  <a:srgbClr val="2EC9FA"/>
                </a:solidFill>
                <a:latin typeface="Arial Black" pitchFamily="34" charset="0"/>
                <a:cs typeface="Times New Roman" pitchFamily="18" charset="0"/>
              </a:rPr>
              <a:t>vivir</a:t>
            </a:r>
            <a:r>
              <a:rPr lang="en-US" altLang="en-US" sz="3200" dirty="0">
                <a:ln w="19050">
                  <a:solidFill>
                    <a:schemeClr val="tx1"/>
                  </a:solidFill>
                </a:ln>
                <a:solidFill>
                  <a:srgbClr val="2EC9FA"/>
                </a:solidFill>
                <a:latin typeface="Arial Black" pitchFamily="34" charset="0"/>
                <a:cs typeface="Times New Roman" pitchFamily="18" charset="0"/>
              </a:rPr>
              <a:t>		 </a:t>
            </a:r>
          </a:p>
          <a:p>
            <a:pPr>
              <a:lnSpc>
                <a:spcPct val="125000"/>
              </a:lnSpc>
              <a:spcBef>
                <a:spcPct val="20000"/>
              </a:spcBef>
              <a:buClr>
                <a:srgbClr val="FFFFCC"/>
              </a:buClr>
              <a:buSzPct val="25000"/>
            </a:pPr>
            <a:r>
              <a:rPr lang="en-US" altLang="en-US" sz="3200" dirty="0" err="1">
                <a:ln w="19050">
                  <a:solidFill>
                    <a:schemeClr val="tx1"/>
                  </a:solidFill>
                </a:ln>
                <a:solidFill>
                  <a:srgbClr val="2EC9FA"/>
                </a:solidFill>
                <a:latin typeface="Arial Black" pitchFamily="34" charset="0"/>
                <a:cs typeface="Times New Roman" pitchFamily="18" charset="0"/>
              </a:rPr>
              <a:t>hablar</a:t>
            </a:r>
            <a:r>
              <a:rPr lang="en-US" altLang="en-US" sz="3200" dirty="0">
                <a:ln w="19050">
                  <a:solidFill>
                    <a:schemeClr val="tx1"/>
                  </a:solidFill>
                </a:ln>
                <a:solidFill>
                  <a:srgbClr val="2EC9FA"/>
                </a:solidFill>
                <a:latin typeface="Arial Black" pitchFamily="34" charset="0"/>
                <a:cs typeface="Times New Roman" pitchFamily="18" charset="0"/>
              </a:rPr>
              <a:t> 		  comer 		   </a:t>
            </a:r>
            <a:r>
              <a:rPr lang="en-US" altLang="en-US" sz="3200" dirty="0" err="1">
                <a:ln w="19050">
                  <a:solidFill>
                    <a:schemeClr val="tx1"/>
                  </a:solidFill>
                </a:ln>
                <a:solidFill>
                  <a:srgbClr val="2EC9FA"/>
                </a:solidFill>
                <a:latin typeface="Arial Black" pitchFamily="34" charset="0"/>
                <a:cs typeface="Times New Roman" pitchFamily="18" charset="0"/>
              </a:rPr>
              <a:t>vivir</a:t>
            </a:r>
            <a:r>
              <a:rPr lang="en-US" altLang="en-US" sz="3200" dirty="0">
                <a:ln w="19050">
                  <a:solidFill>
                    <a:schemeClr val="tx1"/>
                  </a:solidFill>
                </a:ln>
                <a:solidFill>
                  <a:srgbClr val="2EC9FA"/>
                </a:solidFill>
                <a:latin typeface="Arial Black" pitchFamily="34" charset="0"/>
                <a:cs typeface="Times New Roman" pitchFamily="18" charset="0"/>
              </a:rPr>
              <a:t>	</a:t>
            </a:r>
            <a:r>
              <a:rPr lang="en-US" altLang="en-US" sz="32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	 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905000" y="1828800"/>
            <a:ext cx="2438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5000"/>
              </a:lnSpc>
              <a:spcBef>
                <a:spcPct val="20000"/>
              </a:spcBef>
              <a:buClr>
                <a:srgbClr val="FFFFCC"/>
              </a:buClr>
              <a:buSzPct val="25000"/>
            </a:pPr>
            <a:r>
              <a:rPr lang="en-US" altLang="en-US" sz="32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é</a:t>
            </a:r>
          </a:p>
          <a:p>
            <a:pPr>
              <a:lnSpc>
                <a:spcPct val="125000"/>
              </a:lnSpc>
              <a:spcBef>
                <a:spcPct val="20000"/>
              </a:spcBef>
              <a:buClr>
                <a:srgbClr val="FFFFCC"/>
              </a:buClr>
              <a:buSzPct val="25000"/>
            </a:pPr>
            <a:r>
              <a:rPr lang="en-US" alt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ás</a:t>
            </a:r>
            <a:endParaRPr lang="en-US" altLang="en-US" sz="32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125000"/>
              </a:lnSpc>
              <a:spcBef>
                <a:spcPct val="20000"/>
              </a:spcBef>
              <a:buClr>
                <a:srgbClr val="FFFFCC"/>
              </a:buClr>
              <a:buSzPct val="25000"/>
            </a:pPr>
            <a:r>
              <a:rPr lang="en-US" altLang="en-US" sz="32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á</a:t>
            </a:r>
          </a:p>
          <a:p>
            <a:pPr>
              <a:lnSpc>
                <a:spcPct val="125000"/>
              </a:lnSpc>
              <a:spcBef>
                <a:spcPct val="20000"/>
              </a:spcBef>
              <a:buClr>
                <a:srgbClr val="FFFFCC"/>
              </a:buClr>
              <a:buSzPct val="25000"/>
            </a:pPr>
            <a:r>
              <a:rPr lang="en-US" alt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emos</a:t>
            </a:r>
            <a:endParaRPr lang="en-US" altLang="en-US" sz="32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125000"/>
              </a:lnSpc>
              <a:spcBef>
                <a:spcPct val="20000"/>
              </a:spcBef>
              <a:buClr>
                <a:srgbClr val="FFFFCC"/>
              </a:buClr>
              <a:buSzPct val="25000"/>
            </a:pPr>
            <a:r>
              <a:rPr lang="en-US" alt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éis</a:t>
            </a:r>
            <a:endParaRPr lang="en-US" altLang="en-US" sz="32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125000"/>
              </a:lnSpc>
              <a:spcBef>
                <a:spcPct val="20000"/>
              </a:spcBef>
              <a:buClr>
                <a:srgbClr val="FFFFCC"/>
              </a:buClr>
              <a:buSzPct val="25000"/>
            </a:pPr>
            <a:r>
              <a:rPr lang="en-US" alt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án</a:t>
            </a:r>
            <a:endParaRPr lang="en-US" altLang="en-US" sz="32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76800" y="1828800"/>
            <a:ext cx="2438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5000"/>
              </a:lnSpc>
              <a:spcBef>
                <a:spcPct val="20000"/>
              </a:spcBef>
              <a:buClr>
                <a:srgbClr val="FFFFCC"/>
              </a:buClr>
              <a:buSzPct val="25000"/>
            </a:pPr>
            <a:r>
              <a:rPr lang="en-US" altLang="en-US" sz="32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é</a:t>
            </a:r>
          </a:p>
          <a:p>
            <a:pPr>
              <a:lnSpc>
                <a:spcPct val="125000"/>
              </a:lnSpc>
              <a:spcBef>
                <a:spcPct val="20000"/>
              </a:spcBef>
              <a:buClr>
                <a:srgbClr val="FFFFCC"/>
              </a:buClr>
              <a:buSzPct val="25000"/>
            </a:pPr>
            <a:r>
              <a:rPr lang="en-US" alt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ás</a:t>
            </a:r>
            <a:endParaRPr lang="en-US" altLang="en-US" sz="32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125000"/>
              </a:lnSpc>
              <a:spcBef>
                <a:spcPct val="20000"/>
              </a:spcBef>
              <a:buClr>
                <a:srgbClr val="FFFFCC"/>
              </a:buClr>
              <a:buSzPct val="25000"/>
            </a:pPr>
            <a:r>
              <a:rPr lang="en-US" altLang="en-US" sz="32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á </a:t>
            </a:r>
          </a:p>
          <a:p>
            <a:pPr>
              <a:lnSpc>
                <a:spcPct val="125000"/>
              </a:lnSpc>
              <a:spcBef>
                <a:spcPct val="20000"/>
              </a:spcBef>
              <a:buClr>
                <a:srgbClr val="FFFFCC"/>
              </a:buClr>
              <a:buSzPct val="25000"/>
            </a:pPr>
            <a:r>
              <a:rPr lang="en-US" alt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emos</a:t>
            </a:r>
            <a:endParaRPr lang="en-US" altLang="en-US" sz="32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125000"/>
              </a:lnSpc>
              <a:spcBef>
                <a:spcPct val="20000"/>
              </a:spcBef>
              <a:buClr>
                <a:srgbClr val="FFFFCC"/>
              </a:buClr>
              <a:buSzPct val="25000"/>
            </a:pPr>
            <a:r>
              <a:rPr lang="en-US" alt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éis</a:t>
            </a:r>
            <a:endParaRPr lang="en-US" altLang="en-US" sz="32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125000"/>
              </a:lnSpc>
              <a:spcBef>
                <a:spcPct val="20000"/>
              </a:spcBef>
              <a:buClr>
                <a:srgbClr val="FFFFCC"/>
              </a:buClr>
              <a:buSzPct val="25000"/>
            </a:pPr>
            <a:r>
              <a:rPr lang="en-US" alt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án</a:t>
            </a:r>
            <a:endParaRPr lang="en-US" altLang="en-US" sz="32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315200" y="1828800"/>
            <a:ext cx="2438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5000"/>
              </a:lnSpc>
              <a:spcBef>
                <a:spcPct val="20000"/>
              </a:spcBef>
              <a:buClr>
                <a:srgbClr val="FFFFCC"/>
              </a:buClr>
              <a:buSzPct val="25000"/>
            </a:pPr>
            <a:r>
              <a:rPr lang="en-US" altLang="en-US" sz="32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é</a:t>
            </a:r>
          </a:p>
          <a:p>
            <a:pPr>
              <a:lnSpc>
                <a:spcPct val="125000"/>
              </a:lnSpc>
              <a:spcBef>
                <a:spcPct val="20000"/>
              </a:spcBef>
              <a:buClr>
                <a:srgbClr val="FFFFCC"/>
              </a:buClr>
              <a:buSzPct val="25000"/>
            </a:pPr>
            <a:r>
              <a:rPr lang="en-US" alt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ás</a:t>
            </a:r>
            <a:endParaRPr lang="en-US" altLang="en-US" sz="32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125000"/>
              </a:lnSpc>
              <a:spcBef>
                <a:spcPct val="20000"/>
              </a:spcBef>
              <a:buClr>
                <a:srgbClr val="FFFFCC"/>
              </a:buClr>
              <a:buSzPct val="25000"/>
            </a:pPr>
            <a:r>
              <a:rPr lang="en-US" altLang="en-US" sz="32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á</a:t>
            </a:r>
          </a:p>
          <a:p>
            <a:pPr>
              <a:lnSpc>
                <a:spcPct val="125000"/>
              </a:lnSpc>
              <a:spcBef>
                <a:spcPct val="20000"/>
              </a:spcBef>
              <a:buClr>
                <a:srgbClr val="FFFFCC"/>
              </a:buClr>
              <a:buSzPct val="25000"/>
            </a:pPr>
            <a:r>
              <a:rPr lang="en-US" alt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emos</a:t>
            </a:r>
            <a:endParaRPr lang="en-US" altLang="en-US" sz="32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125000"/>
              </a:lnSpc>
              <a:spcBef>
                <a:spcPct val="20000"/>
              </a:spcBef>
              <a:buClr>
                <a:srgbClr val="FFFFCC"/>
              </a:buClr>
              <a:buSzPct val="25000"/>
            </a:pPr>
            <a:r>
              <a:rPr lang="en-US" alt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éis</a:t>
            </a:r>
            <a:endParaRPr lang="en-US" altLang="en-US" sz="32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125000"/>
              </a:lnSpc>
              <a:spcBef>
                <a:spcPct val="20000"/>
              </a:spcBef>
              <a:buClr>
                <a:srgbClr val="FFFFCC"/>
              </a:buClr>
              <a:buSzPct val="25000"/>
            </a:pPr>
            <a:r>
              <a:rPr lang="en-US" altLang="en-US" sz="3200" b="1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án</a:t>
            </a:r>
            <a:endParaRPr lang="en-US" altLang="en-US" sz="32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build="p" autoUpdateAnimBg="0"/>
      <p:bldP spid="5" grpId="0" build="p" autoUpdateAnimBg="0"/>
      <p:bldP spid="6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Yonabeth\Desktop\TPT\ZZ Future\JPEGS\Slide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http://www.clker.com/cliparts/7/5/9/5/1312915609289923187Black%20Cat.svg.med.png">
            <a:hlinkClick r:id="rId5" tooltip="Download as SVG 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9182100" y="1143000"/>
            <a:ext cx="1485900" cy="1331782"/>
          </a:xfrm>
          <a:prstGeom prst="rect">
            <a:avLst/>
          </a:prstGeom>
          <a:noFill/>
        </p:spPr>
      </p:pic>
      <p:sp>
        <p:nvSpPr>
          <p:cNvPr id="4" name="Right Arrow 3"/>
          <p:cNvSpPr/>
          <p:nvPr/>
        </p:nvSpPr>
        <p:spPr>
          <a:xfrm>
            <a:off x="3352800" y="3581400"/>
            <a:ext cx="685800" cy="5334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4114800" y="2133600"/>
            <a:ext cx="1371600" cy="3810000"/>
          </a:xfrm>
          <a:prstGeom prst="frame">
            <a:avLst>
              <a:gd name="adj1" fmla="val 407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810000" y="2209800"/>
            <a:ext cx="22860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	</a:t>
            </a:r>
            <a:r>
              <a:rPr kumimoji="0" lang="en-US" altLang="en-US" sz="2400" b="0" i="0" u="none" strike="noStrike" kern="1200" cap="none" spc="0" normalizeH="0" baseline="0" noProof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dir-	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	</a:t>
            </a:r>
            <a:r>
              <a:rPr kumimoji="0" lang="en-US" altLang="en-US" sz="2400" b="0" i="0" u="none" strike="noStrike" kern="1200" cap="none" spc="0" normalizeH="0" baseline="0" noProof="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har</a:t>
            </a:r>
            <a:r>
              <a:rPr kumimoji="0" lang="en-US" altLang="en-US" sz="2400" b="0" i="0" u="none" strike="noStrike" kern="1200" cap="none" spc="0" normalizeH="0" baseline="0" noProof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-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	</a:t>
            </a:r>
            <a:r>
              <a:rPr kumimoji="0" lang="en-US" altLang="en-US" sz="2400" b="0" i="0" u="none" strike="noStrike" kern="1200" cap="none" spc="0" normalizeH="0" baseline="0" noProof="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podr</a:t>
            </a:r>
            <a:r>
              <a:rPr kumimoji="0" lang="en-US" altLang="en-US" sz="2400" b="0" i="0" u="none" strike="noStrike" kern="1200" cap="none" spc="0" normalizeH="0" baseline="0" noProof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-</a:t>
            </a:r>
            <a:endParaRPr lang="en-US" altLang="en-US" sz="240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	</a:t>
            </a:r>
            <a:r>
              <a:rPr kumimoji="0" lang="en-US" altLang="en-US" sz="2400" b="0" i="0" u="none" strike="noStrike" kern="1200" cap="none" spc="0" normalizeH="0" baseline="0" noProof="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pondr</a:t>
            </a:r>
            <a:r>
              <a:rPr kumimoji="0" lang="en-US" altLang="en-US" sz="2400" b="0" i="0" u="none" strike="noStrike" kern="1200" cap="none" spc="0" normalizeH="0" baseline="0" noProof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-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 	</a:t>
            </a:r>
            <a:r>
              <a:rPr kumimoji="0" lang="en-US" altLang="en-US" sz="2400" b="0" i="0" u="none" strike="noStrike" kern="1200" cap="none" spc="0" normalizeH="0" baseline="0" noProof="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saldr</a:t>
            </a:r>
            <a:r>
              <a:rPr kumimoji="0" lang="en-US" altLang="en-US" sz="2400" b="0" i="0" u="none" strike="noStrike" kern="1200" cap="none" spc="0" normalizeH="0" baseline="0" noProof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-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	</a:t>
            </a:r>
            <a:r>
              <a:rPr kumimoji="0" lang="en-US" altLang="en-US" sz="2400" b="0" i="0" u="none" strike="noStrike" kern="1200" cap="none" spc="0" normalizeH="0" baseline="0" noProof="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tendr</a:t>
            </a:r>
            <a:r>
              <a:rPr kumimoji="0" lang="en-US" altLang="en-US" sz="2400" b="0" i="0" u="none" strike="noStrike" kern="1200" cap="none" spc="0" normalizeH="0" baseline="0" noProof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-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	</a:t>
            </a:r>
            <a:r>
              <a:rPr kumimoji="0" lang="en-US" altLang="en-US" sz="2400" b="0" i="0" u="none" strike="noStrike" kern="1200" cap="none" spc="0" normalizeH="0" baseline="0" noProof="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vendr</a:t>
            </a:r>
            <a:r>
              <a:rPr kumimoji="0" lang="en-US" altLang="en-US" sz="2400" b="0" i="0" u="none" strike="noStrike" kern="1200" cap="none" spc="0" normalizeH="0" baseline="0" noProof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-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	</a:t>
            </a:r>
            <a:r>
              <a:rPr kumimoji="0" lang="en-US" altLang="en-US" sz="2400" b="0" i="0" u="none" strike="noStrike" kern="1200" cap="none" spc="0" normalizeH="0" baseline="0" noProof="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querr</a:t>
            </a:r>
            <a:r>
              <a:rPr kumimoji="0" lang="en-US" altLang="en-US" sz="2400" b="0" i="0" u="none" strike="noStrike" kern="1200" cap="none" spc="0" normalizeH="0" baseline="0" noProof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-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	</a:t>
            </a:r>
            <a:r>
              <a:rPr kumimoji="0" lang="en-US" altLang="en-US" sz="2400" b="0" i="0" u="none" strike="noStrike" kern="1200" cap="none" spc="0" normalizeH="0" baseline="0" noProof="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sabr</a:t>
            </a:r>
            <a:r>
              <a:rPr kumimoji="0" lang="en-US" altLang="en-US" sz="2400" b="0" i="0" u="none" strike="noStrike" kern="1200" cap="none" spc="0" normalizeH="0" baseline="0" noProof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500687" y="2163901"/>
            <a:ext cx="67151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0" dirty="0">
                <a:latin typeface="Century Gothic" pitchFamily="34" charset="0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477000" y="1905000"/>
            <a:ext cx="335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CC"/>
              </a:buClr>
              <a:buSzPct val="25000"/>
            </a:pPr>
            <a:endParaRPr lang="en-US" altLang="en-US" sz="2800" b="1" dirty="0">
              <a:solidFill>
                <a:srgbClr val="0000FF"/>
              </a:solidFill>
              <a:latin typeface="Century Gothic" pitchFamily="34" charset="0"/>
              <a:cs typeface="Times New Roman" pitchFamily="18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FFFFCC"/>
              </a:buClr>
              <a:buSzPct val="25000"/>
            </a:pPr>
            <a:r>
              <a:rPr lang="en-US" altLang="en-US" sz="36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-é</a:t>
            </a:r>
            <a:endParaRPr lang="en-US" altLang="en-US" sz="3600" b="1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Arial Black" pitchFamily="34" charset="0"/>
              <a:cs typeface="Courier New" pitchFamily="49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FFFFCC"/>
              </a:buClr>
              <a:buSzPct val="25000"/>
            </a:pPr>
            <a:r>
              <a:rPr lang="en-US" altLang="en-US" sz="36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-</a:t>
            </a:r>
            <a:r>
              <a:rPr lang="en-US" altLang="en-US" sz="3600" b="1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ás</a:t>
            </a:r>
            <a:endParaRPr lang="en-US" altLang="en-US" sz="3600" b="1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Arial Black" pitchFamily="34" charset="0"/>
              <a:cs typeface="Courier New" pitchFamily="49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FFFFCC"/>
              </a:buClr>
              <a:buSzPct val="25000"/>
            </a:pPr>
            <a:r>
              <a:rPr lang="en-US" altLang="en-US" sz="36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-á</a:t>
            </a:r>
            <a:endParaRPr lang="en-US" altLang="en-US" sz="3600" b="1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Arial Black" pitchFamily="34" charset="0"/>
              <a:cs typeface="Courier New" pitchFamily="49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FFFFCC"/>
              </a:buClr>
              <a:buSzPct val="25000"/>
            </a:pPr>
            <a:r>
              <a:rPr lang="en-US" altLang="en-US" sz="36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-</a:t>
            </a:r>
            <a:r>
              <a:rPr lang="en-US" altLang="en-US" sz="3600" b="1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emos</a:t>
            </a:r>
            <a:endParaRPr lang="en-US" altLang="en-US" sz="3600" b="1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Arial Black" pitchFamily="34" charset="0"/>
              <a:cs typeface="Courier New" pitchFamily="49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FFFFCC"/>
              </a:buClr>
              <a:buSzPct val="25000"/>
            </a:pPr>
            <a:r>
              <a:rPr lang="en-US" altLang="en-US" sz="36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-</a:t>
            </a:r>
            <a:r>
              <a:rPr lang="en-US" altLang="en-US" sz="3600" b="1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éis</a:t>
            </a:r>
            <a:endParaRPr lang="en-US" altLang="en-US" sz="3600" b="1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Arial Black" pitchFamily="34" charset="0"/>
              <a:cs typeface="Courier New" pitchFamily="49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FFFFCC"/>
              </a:buClr>
              <a:buSzPct val="25000"/>
            </a:pPr>
            <a:r>
              <a:rPr lang="en-US" altLang="en-US" sz="36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-</a:t>
            </a:r>
            <a:r>
              <a:rPr lang="en-US" altLang="en-US" sz="3600" b="1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án</a:t>
            </a:r>
            <a:endParaRPr lang="en-US" altLang="en-US" sz="3600" b="1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9" name="MS900069275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7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6" grpId="0" build="p"/>
      <p:bldP spid="7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Yonabeth\Desktop\TPT\ZZ Future\JPEGS\Slide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www.clker.com/cliparts/3/e/3/4/124223388315117472371_white,_red_rounded_rectangle.svg.med.png">
            <a:hlinkClick r:id="rId5" tooltip="Download as SVG 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1600200"/>
            <a:ext cx="685800" cy="91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71600" y="16002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28575">
                  <a:solidFill>
                    <a:sysClr val="windowText" lastClr="000000"/>
                  </a:solidFill>
                </a:ln>
                <a:solidFill>
                  <a:srgbClr val="2EC9FA"/>
                </a:solidFill>
                <a:latin typeface="Arial Black" pitchFamily="34" charset="0"/>
              </a:rPr>
              <a:t>To express a future action, event, or condition</a:t>
            </a:r>
          </a:p>
        </p:txBody>
      </p:sp>
      <p:pic>
        <p:nvPicPr>
          <p:cNvPr id="5" name="Picture 4" descr="C:\Users\Yonabeth\Desktop\TPT Clipart 3\doctor[1]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2514600"/>
            <a:ext cx="1237151" cy="16335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8200" y="3124200"/>
            <a:ext cx="7924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itchFamily="34" charset="0"/>
              </a:rPr>
              <a:t>    </a:t>
            </a:r>
            <a:r>
              <a:rPr lang="en-US" sz="2800" dirty="0" err="1">
                <a:latin typeface="Arial Black" pitchFamily="34" charset="0"/>
              </a:rPr>
              <a:t>Yo</a:t>
            </a:r>
            <a:r>
              <a:rPr lang="en-US" sz="2800" dirty="0">
                <a:latin typeface="Arial Black" pitchFamily="34" charset="0"/>
              </a:rPr>
              <a:t> </a:t>
            </a:r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seré</a:t>
            </a:r>
            <a:r>
              <a:rPr lang="en-US" sz="2800" dirty="0">
                <a:latin typeface="Arial Black" pitchFamily="34" charset="0"/>
              </a:rPr>
              <a:t> </a:t>
            </a:r>
            <a:r>
              <a:rPr lang="en-US" sz="2800" dirty="0" err="1">
                <a:latin typeface="Arial Black" pitchFamily="34" charset="0"/>
              </a:rPr>
              <a:t>médico</a:t>
            </a:r>
            <a:r>
              <a:rPr lang="en-US" sz="2800" dirty="0">
                <a:latin typeface="Arial Black" pitchFamily="34" charset="0"/>
              </a:rPr>
              <a:t> en el </a:t>
            </a:r>
            <a:r>
              <a:rPr lang="en-US" sz="2800" dirty="0" err="1">
                <a:latin typeface="Arial Black" pitchFamily="34" charset="0"/>
              </a:rPr>
              <a:t>futuro</a:t>
            </a:r>
            <a:r>
              <a:rPr lang="en-US" sz="2800" dirty="0">
                <a:latin typeface="Arial Black" pitchFamily="34" charset="0"/>
              </a:rPr>
              <a:t>.</a:t>
            </a:r>
          </a:p>
          <a:p>
            <a:endParaRPr lang="en-US" sz="2800" dirty="0">
              <a:latin typeface="Arial Black" pitchFamily="34" charset="0"/>
            </a:endParaRPr>
          </a:p>
          <a:p>
            <a:endParaRPr lang="en-US" sz="2800" dirty="0">
              <a:latin typeface="Arial Black" pitchFamily="34" charset="0"/>
            </a:endParaRPr>
          </a:p>
          <a:p>
            <a:r>
              <a:rPr lang="en-US" sz="2800" dirty="0">
                <a:latin typeface="Arial Black" pitchFamily="34" charset="0"/>
              </a:rPr>
              <a:t>              </a:t>
            </a:r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Habrá</a:t>
            </a:r>
            <a:r>
              <a:rPr lang="en-US" sz="2800" dirty="0">
                <a:latin typeface="Arial Black" pitchFamily="34" charset="0"/>
              </a:rPr>
              <a:t> </a:t>
            </a:r>
            <a:r>
              <a:rPr lang="en-US" sz="2800" dirty="0" err="1">
                <a:latin typeface="Arial Black" pitchFamily="34" charset="0"/>
              </a:rPr>
              <a:t>una</a:t>
            </a:r>
            <a:r>
              <a:rPr lang="en-US" sz="2800" dirty="0">
                <a:latin typeface="Arial Black" pitchFamily="34" charset="0"/>
              </a:rPr>
              <a:t> fiesta.</a:t>
            </a:r>
          </a:p>
          <a:p>
            <a:endParaRPr lang="en-US" sz="2800" dirty="0">
              <a:latin typeface="Arial Black" pitchFamily="34" charset="0"/>
            </a:endParaRPr>
          </a:p>
          <a:p>
            <a:endParaRPr lang="en-US" sz="2800" dirty="0">
              <a:latin typeface="Arial Black" pitchFamily="34" charset="0"/>
            </a:endParaRPr>
          </a:p>
          <a:p>
            <a:r>
              <a:rPr lang="en-US" sz="2800" dirty="0">
                <a:latin typeface="Arial Black" pitchFamily="34" charset="0"/>
              </a:rPr>
              <a:t>     </a:t>
            </a:r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Lloverá</a:t>
            </a:r>
            <a:r>
              <a:rPr lang="en-US" sz="2800" dirty="0">
                <a:latin typeface="Arial Black" pitchFamily="34" charset="0"/>
              </a:rPr>
              <a:t> mucho en </a:t>
            </a:r>
            <a:r>
              <a:rPr lang="en-US" sz="2800" dirty="0" err="1">
                <a:latin typeface="Arial Black" pitchFamily="34" charset="0"/>
              </a:rPr>
              <a:t>marzo</a:t>
            </a:r>
            <a:r>
              <a:rPr lang="en-US" sz="2800" dirty="0">
                <a:latin typeface="Arial Black" pitchFamily="34" charset="0"/>
              </a:rPr>
              <a:t> y </a:t>
            </a:r>
            <a:r>
              <a:rPr lang="en-US" sz="2800" dirty="0" err="1">
                <a:latin typeface="Arial Black" pitchFamily="34" charset="0"/>
              </a:rPr>
              <a:t>abril</a:t>
            </a:r>
            <a:r>
              <a:rPr lang="en-US" sz="2800" dirty="0">
                <a:latin typeface="Arial Black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3581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2EC9FA"/>
                </a:solidFill>
                <a:latin typeface="Arial Black" pitchFamily="34" charset="0"/>
              </a:rPr>
              <a:t>(I will be a doctor in the future.)</a:t>
            </a:r>
          </a:p>
        </p:txBody>
      </p:sp>
      <p:pic>
        <p:nvPicPr>
          <p:cNvPr id="8" name="Picture 2" descr="C:\Users\Yonabeth\Desktop\TPT Clipart 4\streamers-md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4114800"/>
            <a:ext cx="1318035" cy="12056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43200" y="48768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2EC9FA"/>
                </a:solidFill>
                <a:latin typeface="Arial Black" pitchFamily="34" charset="0"/>
              </a:rPr>
              <a:t>(There will be a party.)</a:t>
            </a:r>
          </a:p>
        </p:txBody>
      </p:sp>
      <p:pic>
        <p:nvPicPr>
          <p:cNvPr id="10" name="Picture 2" descr="http://www.clker.com/cliparts/8/8/0/f/11954310501390129558Machovka_rain.svg.med.png">
            <a:hlinkClick r:id="rId9" tooltip="Download as SVG fil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43825" y="5160114"/>
            <a:ext cx="1247775" cy="169788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09800" y="61722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2EC9FA"/>
                </a:solidFill>
                <a:latin typeface="Arial Black" pitchFamily="34" charset="0"/>
              </a:rPr>
              <a:t>(It will rain a lot in March and April.)</a:t>
            </a:r>
          </a:p>
        </p:txBody>
      </p:sp>
      <p:pic>
        <p:nvPicPr>
          <p:cNvPr id="12" name="MS900388386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8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/>
      <p:bldP spid="6" grpId="0" uiExpand="1" build="p"/>
      <p:bldP spid="7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Yonabeth\Desktop\TPT\ZZ Future\JPEGS\Slid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8" descr="http://www.clker.com/cliparts/1/e/c/1/124223530418066628762_white,_red_rounded_rectangle.svg.med.png">
            <a:hlinkClick r:id="rId5" tooltip="Download as SVG 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520328"/>
            <a:ext cx="825246" cy="9942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47800" y="16002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28575">
                  <a:solidFill>
                    <a:sysClr val="windowText" lastClr="000000"/>
                  </a:solidFill>
                </a:ln>
                <a:solidFill>
                  <a:srgbClr val="2EC9FA"/>
                </a:solidFill>
                <a:latin typeface="Arial Black" pitchFamily="34" charset="0"/>
              </a:rPr>
              <a:t>To speculate about the present:</a:t>
            </a:r>
          </a:p>
          <a:p>
            <a:pPr algn="ctr"/>
            <a:r>
              <a:rPr lang="en-US" sz="240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“wonder” in questions</a:t>
            </a:r>
          </a:p>
          <a:p>
            <a:pPr algn="ctr"/>
            <a:r>
              <a:rPr lang="en-US" sz="240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“probably” in statements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3124200"/>
            <a:ext cx="7924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itchFamily="34" charset="0"/>
              </a:rPr>
              <a:t>    	  	¿</a:t>
            </a:r>
            <a:r>
              <a:rPr lang="en-US" sz="2800" dirty="0" err="1">
                <a:latin typeface="Arial Black" pitchFamily="34" charset="0"/>
              </a:rPr>
              <a:t>Qué</a:t>
            </a:r>
            <a:r>
              <a:rPr lang="en-US" sz="2800" dirty="0">
                <a:latin typeface="Arial Black" pitchFamily="34" charset="0"/>
              </a:rPr>
              <a:t> </a:t>
            </a:r>
            <a:r>
              <a:rPr lang="en-US" sz="2800" dirty="0" err="1">
                <a:latin typeface="Arial Black" pitchFamily="34" charset="0"/>
              </a:rPr>
              <a:t>hora</a:t>
            </a:r>
            <a:r>
              <a:rPr lang="en-US" sz="2800" dirty="0">
                <a:latin typeface="Arial Black" pitchFamily="34" charset="0"/>
              </a:rPr>
              <a:t> </a:t>
            </a:r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será</a:t>
            </a:r>
            <a:r>
              <a:rPr lang="en-US" sz="2800" dirty="0">
                <a:latin typeface="Arial Black" pitchFamily="34" charset="0"/>
              </a:rPr>
              <a:t>? </a:t>
            </a:r>
          </a:p>
          <a:p>
            <a:endParaRPr lang="en-US" sz="2800" dirty="0">
              <a:latin typeface="Arial Black" pitchFamily="34" charset="0"/>
            </a:endParaRPr>
          </a:p>
          <a:p>
            <a:endParaRPr lang="en-US" sz="2800" dirty="0">
              <a:latin typeface="Arial Black" pitchFamily="34" charset="0"/>
            </a:endParaRPr>
          </a:p>
          <a:p>
            <a:r>
              <a:rPr lang="en-US" sz="2800" dirty="0">
                <a:latin typeface="Arial Black" pitchFamily="34" charset="0"/>
              </a:rPr>
              <a:t>              		</a:t>
            </a:r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Tendrá</a:t>
            </a:r>
            <a:r>
              <a:rPr lang="en-US" sz="2800" dirty="0">
                <a:latin typeface="Arial Black" pitchFamily="34" charset="0"/>
              </a:rPr>
              <a:t> </a:t>
            </a:r>
            <a:r>
              <a:rPr lang="en-US" sz="2800" dirty="0" err="1">
                <a:latin typeface="Arial Black" pitchFamily="34" charset="0"/>
              </a:rPr>
              <a:t>hambre</a:t>
            </a:r>
            <a:r>
              <a:rPr lang="en-US" sz="2800" dirty="0">
                <a:latin typeface="Arial Black" pitchFamily="34" charset="0"/>
              </a:rPr>
              <a:t>.</a:t>
            </a:r>
          </a:p>
          <a:p>
            <a:endParaRPr lang="en-US" sz="2800" dirty="0">
              <a:latin typeface="Arial Black" pitchFamily="34" charset="0"/>
            </a:endParaRPr>
          </a:p>
          <a:p>
            <a:endParaRPr lang="en-US" sz="2800" dirty="0">
              <a:latin typeface="Arial Black" pitchFamily="34" charset="0"/>
            </a:endParaRPr>
          </a:p>
          <a:p>
            <a:r>
              <a:rPr lang="en-US" sz="2800" dirty="0">
                <a:latin typeface="Arial Black" pitchFamily="34" charset="0"/>
              </a:rPr>
              <a:t>     ¿</a:t>
            </a:r>
            <a:r>
              <a:rPr lang="en-US" sz="2800" dirty="0" err="1">
                <a:latin typeface="Arial Black" pitchFamily="34" charset="0"/>
              </a:rPr>
              <a:t>Qué</a:t>
            </a:r>
            <a:r>
              <a:rPr lang="en-US" sz="2800" dirty="0">
                <a:latin typeface="Arial Black" pitchFamily="34" charset="0"/>
              </a:rPr>
              <a:t> </a:t>
            </a:r>
            <a:r>
              <a:rPr lang="en-US" sz="2800" dirty="0" err="1">
                <a:latin typeface="Arial Black" pitchFamily="34" charset="0"/>
              </a:rPr>
              <a:t>tiempo</a:t>
            </a:r>
            <a:r>
              <a:rPr lang="en-US" sz="2800" dirty="0">
                <a:latin typeface="Arial Black" pitchFamily="34" charset="0"/>
              </a:rPr>
              <a:t> </a:t>
            </a:r>
            <a:r>
              <a:rPr lang="en-US" sz="2800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hará</a:t>
            </a:r>
            <a:r>
              <a:rPr lang="en-US" sz="2800" dirty="0">
                <a:latin typeface="Arial Black" pitchFamily="34" charset="0"/>
              </a:rPr>
              <a:t> en </a:t>
            </a:r>
            <a:r>
              <a:rPr lang="en-US" sz="2800" dirty="0" err="1">
                <a:latin typeface="Arial Black" pitchFamily="34" charset="0"/>
              </a:rPr>
              <a:t>España</a:t>
            </a:r>
            <a:r>
              <a:rPr lang="en-US" sz="2800" dirty="0">
                <a:latin typeface="Arial Black" pitchFamily="34" charset="0"/>
              </a:rPr>
              <a:t>?</a:t>
            </a:r>
          </a:p>
        </p:txBody>
      </p:sp>
      <p:pic>
        <p:nvPicPr>
          <p:cNvPr id="6" name="Picture 4" descr="http://www.clker.com/cliparts/6/z/v/l/c/l/alarm-clock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2895600"/>
            <a:ext cx="1200150" cy="161641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67000" y="3581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2EC9FA"/>
                </a:solidFill>
                <a:latin typeface="Arial Black" pitchFamily="34" charset="0"/>
              </a:rPr>
              <a:t>(I wonder what time it is.)</a:t>
            </a:r>
          </a:p>
        </p:txBody>
      </p:sp>
      <p:pic>
        <p:nvPicPr>
          <p:cNvPr id="8" name="Picture 2" descr="baby_crying2.gi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00200" y="4038600"/>
            <a:ext cx="1571625" cy="152030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81400" y="48768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2EC9FA"/>
                </a:solidFill>
                <a:latin typeface="Arial Black" pitchFamily="34" charset="0"/>
              </a:rPr>
              <a:t>(She is probably hungry.)</a:t>
            </a:r>
          </a:p>
        </p:txBody>
      </p:sp>
      <p:pic>
        <p:nvPicPr>
          <p:cNvPr id="10" name="Picture 6" descr="http://www.clker.com/cliparts/a/i/6/b/S/h/flag-within-the-boundaries-of-spain-md.png">
            <a:hlinkClick r:id="rId11" tooltip="Download as SVG file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10400" y="4863458"/>
            <a:ext cx="1981200" cy="1994542"/>
          </a:xfrm>
          <a:prstGeom prst="rect">
            <a:avLst/>
          </a:prstGeom>
          <a:noFill/>
        </p:spPr>
      </p:pic>
      <p:pic>
        <p:nvPicPr>
          <p:cNvPr id="11" name="Picture 12" descr="http://www.clker.com/cliparts/a/9/f/c/12284285012032586819sivvus_weather_symbols_2.svg.med.png">
            <a:hlinkClick r:id="rId13" tooltip="Download as SVG file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75022" y="5743574"/>
            <a:ext cx="959378" cy="88582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828800" y="61722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2EC9FA"/>
                </a:solidFill>
                <a:latin typeface="Arial Black" pitchFamily="34" charset="0"/>
              </a:rPr>
              <a:t>(I wonder how the weather is in Spain.)</a:t>
            </a:r>
          </a:p>
        </p:txBody>
      </p:sp>
      <p:pic>
        <p:nvPicPr>
          <p:cNvPr id="13" name="MS900388386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8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/>
      <p:bldP spid="5" grpId="0" uiExpand="1" build="p"/>
      <p:bldP spid="7" grpId="0"/>
      <p:bldP spid="9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338</Words>
  <Application>Microsoft Office PowerPoint</Application>
  <PresentationFormat>On-screen Show (4:3)</PresentationFormat>
  <Paragraphs>155</Paragraphs>
  <Slides>20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Black</vt:lpstr>
      <vt:lpstr>Calibri</vt:lpstr>
      <vt:lpstr>Century Gothic</vt:lpstr>
      <vt:lpstr>Courier New</vt:lpstr>
      <vt:lpstr>open_sans</vt:lpstr>
      <vt:lpstr>Rockwell</vt:lpstr>
      <vt:lpstr>Showcard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Yonabeth</dc:creator>
  <cp:lastModifiedBy>Feliciano Perez, Mirthia</cp:lastModifiedBy>
  <cp:revision>153</cp:revision>
  <dcterms:created xsi:type="dcterms:W3CDTF">2014-07-19T00:09:02Z</dcterms:created>
  <dcterms:modified xsi:type="dcterms:W3CDTF">2018-03-27T15:44:17Z</dcterms:modified>
</cp:coreProperties>
</file>