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1030A-AF5B-496F-9E24-B58D2ECA3D0E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738F6-EAFA-4D07-B335-8292F43CA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1479-92B3-4E8B-B9B2-63F92D66ECC7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099-DD2A-41AB-99C7-17B22CB9F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1479-92B3-4E8B-B9B2-63F92D66ECC7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099-DD2A-41AB-99C7-17B22CB9F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1479-92B3-4E8B-B9B2-63F92D66ECC7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099-DD2A-41AB-99C7-17B22CB9F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1479-92B3-4E8B-B9B2-63F92D66ECC7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099-DD2A-41AB-99C7-17B22CB9F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1479-92B3-4E8B-B9B2-63F92D66ECC7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099-DD2A-41AB-99C7-17B22CB9F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1479-92B3-4E8B-B9B2-63F92D66ECC7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099-DD2A-41AB-99C7-17B22CB9F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1479-92B3-4E8B-B9B2-63F92D66ECC7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099-DD2A-41AB-99C7-17B22CB9F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1479-92B3-4E8B-B9B2-63F92D66ECC7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099-DD2A-41AB-99C7-17B22CB9F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1479-92B3-4E8B-B9B2-63F92D66ECC7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099-DD2A-41AB-99C7-17B22CB9F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1479-92B3-4E8B-B9B2-63F92D66ECC7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099-DD2A-41AB-99C7-17B22CB9F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1479-92B3-4E8B-B9B2-63F92D66ECC7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099-DD2A-41AB-99C7-17B22CB9F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D1479-92B3-4E8B-B9B2-63F92D66ECC7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F9099-DD2A-41AB-99C7-17B22CB9F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9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9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d/3/9/b/1197095732337862917Leomarc_caution_winding_road.svg.med.p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clker.com/cliparts/f/c/3/b/11949850842031887331scolapasta_e_pentola_arc_01.svg.med.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www.clker.com/cliparts/d/G/a/S/D/F/blue-bin-md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onabeth\Desktop\TPT\_GRAMMAR\Object Pronouns\Indirect Object Pronouns\Indirect Object Pronouns PPT for JPEGS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Yonabeth\Desktop\TPT\_GRAMMAR\Object Pronouns\Indirect Object Pronouns\Indirect Object Pronouns PPT for JPEGS\Slid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05400" y="161038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nosotros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26771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mí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3439281"/>
            <a:ext cx="2590800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ellos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(as)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ustedes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4267200"/>
            <a:ext cx="1981200" cy="107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él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>
              <a:lnSpc>
                <a:spcPct val="75000"/>
              </a:lnSpc>
            </a:pP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ella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>
              <a:lnSpc>
                <a:spcPct val="75000"/>
              </a:lnSpc>
            </a:pP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usted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58775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ti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Yonabeth\Desktop\TPT\_GRAMMAR\Object Pronouns\Indirect Object Pronouns\Indirect Object Pronouns PPT for JPEGS\Slid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43200" y="2090663"/>
            <a:ext cx="320040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me </a:t>
            </a:r>
            <a:r>
              <a:rPr lang="en-US" sz="265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explica</a:t>
            </a:r>
            <a:r>
              <a:rPr lang="en-US" sz="265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a </a:t>
            </a:r>
            <a:r>
              <a:rPr lang="en-US" sz="265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mí</a:t>
            </a:r>
            <a:endParaRPr lang="en-US" sz="265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3629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hablo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a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él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65838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contesta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a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ella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602998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les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compras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a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ellos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(as)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Yonabeth\Desktop\TPT\_GRAMMAR\Object Pronouns\Indirect Object Pronouns\Indirect Object Pronouns PPT for JPEGS\Slide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MS90007478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066800" y="1143000"/>
            <a:ext cx="208520" cy="199986"/>
          </a:xfrm>
          <a:custGeom>
            <a:avLst/>
            <a:gdLst>
              <a:gd name="connsiteX0" fmla="*/ 125393 w 208520"/>
              <a:gd name="connsiteY0" fmla="*/ 6945 h 199986"/>
              <a:gd name="connsiteX1" fmla="*/ 155081 w 208520"/>
              <a:gd name="connsiteY1" fmla="*/ 30696 h 199986"/>
              <a:gd name="connsiteX2" fmla="*/ 172894 w 208520"/>
              <a:gd name="connsiteY2" fmla="*/ 36633 h 199986"/>
              <a:gd name="connsiteX3" fmla="*/ 178832 w 208520"/>
              <a:gd name="connsiteY3" fmla="*/ 54446 h 199986"/>
              <a:gd name="connsiteX4" fmla="*/ 190707 w 208520"/>
              <a:gd name="connsiteY4" fmla="*/ 66322 h 199986"/>
              <a:gd name="connsiteX5" fmla="*/ 208520 w 208520"/>
              <a:gd name="connsiteY5" fmla="*/ 101948 h 199986"/>
              <a:gd name="connsiteX6" fmla="*/ 184769 w 208520"/>
              <a:gd name="connsiteY6" fmla="*/ 149449 h 199986"/>
              <a:gd name="connsiteX7" fmla="*/ 166956 w 208520"/>
              <a:gd name="connsiteY7" fmla="*/ 161324 h 199986"/>
              <a:gd name="connsiteX8" fmla="*/ 155081 w 208520"/>
              <a:gd name="connsiteY8" fmla="*/ 179137 h 199986"/>
              <a:gd name="connsiteX9" fmla="*/ 137268 w 208520"/>
              <a:gd name="connsiteY9" fmla="*/ 185075 h 199986"/>
              <a:gd name="connsiteX10" fmla="*/ 95704 w 208520"/>
              <a:gd name="connsiteY10" fmla="*/ 196950 h 199986"/>
              <a:gd name="connsiteX11" fmla="*/ 66016 w 208520"/>
              <a:gd name="connsiteY11" fmla="*/ 191012 h 199986"/>
              <a:gd name="connsiteX12" fmla="*/ 30390 w 208520"/>
              <a:gd name="connsiteY12" fmla="*/ 167262 h 199986"/>
              <a:gd name="connsiteX13" fmla="*/ 24452 w 208520"/>
              <a:gd name="connsiteY13" fmla="*/ 149449 h 199986"/>
              <a:gd name="connsiteX14" fmla="*/ 6639 w 208520"/>
              <a:gd name="connsiteY14" fmla="*/ 119761 h 199986"/>
              <a:gd name="connsiteX15" fmla="*/ 12577 w 208520"/>
              <a:gd name="connsiteY15" fmla="*/ 60384 h 199986"/>
              <a:gd name="connsiteX16" fmla="*/ 24452 w 208520"/>
              <a:gd name="connsiteY16" fmla="*/ 42571 h 199986"/>
              <a:gd name="connsiteX17" fmla="*/ 66016 w 208520"/>
              <a:gd name="connsiteY17" fmla="*/ 12883 h 199986"/>
              <a:gd name="connsiteX18" fmla="*/ 89767 w 208520"/>
              <a:gd name="connsiteY18" fmla="*/ 6945 h 199986"/>
              <a:gd name="connsiteX19" fmla="*/ 125393 w 208520"/>
              <a:gd name="connsiteY19" fmla="*/ 6945 h 19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8520" h="199986">
                <a:moveTo>
                  <a:pt x="125393" y="6945"/>
                </a:moveTo>
                <a:cubicBezTo>
                  <a:pt x="136279" y="10904"/>
                  <a:pt x="116711" y="0"/>
                  <a:pt x="155081" y="30696"/>
                </a:cubicBezTo>
                <a:cubicBezTo>
                  <a:pt x="159968" y="34606"/>
                  <a:pt x="166956" y="34654"/>
                  <a:pt x="172894" y="36633"/>
                </a:cubicBezTo>
                <a:cubicBezTo>
                  <a:pt x="174873" y="42571"/>
                  <a:pt x="175612" y="49079"/>
                  <a:pt x="178832" y="54446"/>
                </a:cubicBezTo>
                <a:cubicBezTo>
                  <a:pt x="181712" y="59246"/>
                  <a:pt x="187210" y="61950"/>
                  <a:pt x="190707" y="66322"/>
                </a:cubicBezTo>
                <a:cubicBezTo>
                  <a:pt x="203861" y="82766"/>
                  <a:pt x="202248" y="83134"/>
                  <a:pt x="208520" y="101948"/>
                </a:cubicBezTo>
                <a:cubicBezTo>
                  <a:pt x="199088" y="130245"/>
                  <a:pt x="203612" y="134375"/>
                  <a:pt x="184769" y="149449"/>
                </a:cubicBezTo>
                <a:cubicBezTo>
                  <a:pt x="179197" y="153907"/>
                  <a:pt x="172894" y="157366"/>
                  <a:pt x="166956" y="161324"/>
                </a:cubicBezTo>
                <a:cubicBezTo>
                  <a:pt x="162998" y="167262"/>
                  <a:pt x="160653" y="174679"/>
                  <a:pt x="155081" y="179137"/>
                </a:cubicBezTo>
                <a:cubicBezTo>
                  <a:pt x="150194" y="183047"/>
                  <a:pt x="143286" y="183356"/>
                  <a:pt x="137268" y="185075"/>
                </a:cubicBezTo>
                <a:cubicBezTo>
                  <a:pt x="85078" y="199986"/>
                  <a:pt x="138413" y="182713"/>
                  <a:pt x="95704" y="196950"/>
                </a:cubicBezTo>
                <a:cubicBezTo>
                  <a:pt x="85808" y="194971"/>
                  <a:pt x="75203" y="195188"/>
                  <a:pt x="66016" y="191012"/>
                </a:cubicBezTo>
                <a:cubicBezTo>
                  <a:pt x="53023" y="185106"/>
                  <a:pt x="30390" y="167262"/>
                  <a:pt x="30390" y="167262"/>
                </a:cubicBezTo>
                <a:cubicBezTo>
                  <a:pt x="28411" y="161324"/>
                  <a:pt x="27672" y="154816"/>
                  <a:pt x="24452" y="149449"/>
                </a:cubicBezTo>
                <a:cubicBezTo>
                  <a:pt x="0" y="108694"/>
                  <a:pt x="23461" y="170221"/>
                  <a:pt x="6639" y="119761"/>
                </a:cubicBezTo>
                <a:cubicBezTo>
                  <a:pt x="8618" y="99969"/>
                  <a:pt x="8104" y="79766"/>
                  <a:pt x="12577" y="60384"/>
                </a:cubicBezTo>
                <a:cubicBezTo>
                  <a:pt x="14182" y="53431"/>
                  <a:pt x="19808" y="47989"/>
                  <a:pt x="24452" y="42571"/>
                </a:cubicBezTo>
                <a:cubicBezTo>
                  <a:pt x="44550" y="19123"/>
                  <a:pt x="42097" y="19717"/>
                  <a:pt x="66016" y="12883"/>
                </a:cubicBezTo>
                <a:cubicBezTo>
                  <a:pt x="73863" y="10641"/>
                  <a:pt x="81920" y="9187"/>
                  <a:pt x="89767" y="6945"/>
                </a:cubicBezTo>
                <a:cubicBezTo>
                  <a:pt x="113113" y="275"/>
                  <a:pt x="114507" y="2987"/>
                  <a:pt x="125393" y="6945"/>
                </a:cubicBezTo>
                <a:close/>
              </a:path>
            </a:pathLst>
          </a:custGeom>
          <a:solidFill>
            <a:srgbClr val="FFDF57"/>
          </a:solidFill>
          <a:ln>
            <a:solidFill>
              <a:srgbClr val="FFD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868680" y="1143000"/>
            <a:ext cx="208520" cy="199986"/>
          </a:xfrm>
          <a:custGeom>
            <a:avLst/>
            <a:gdLst>
              <a:gd name="connsiteX0" fmla="*/ 125393 w 208520"/>
              <a:gd name="connsiteY0" fmla="*/ 6945 h 199986"/>
              <a:gd name="connsiteX1" fmla="*/ 155081 w 208520"/>
              <a:gd name="connsiteY1" fmla="*/ 30696 h 199986"/>
              <a:gd name="connsiteX2" fmla="*/ 172894 w 208520"/>
              <a:gd name="connsiteY2" fmla="*/ 36633 h 199986"/>
              <a:gd name="connsiteX3" fmla="*/ 178832 w 208520"/>
              <a:gd name="connsiteY3" fmla="*/ 54446 h 199986"/>
              <a:gd name="connsiteX4" fmla="*/ 190707 w 208520"/>
              <a:gd name="connsiteY4" fmla="*/ 66322 h 199986"/>
              <a:gd name="connsiteX5" fmla="*/ 208520 w 208520"/>
              <a:gd name="connsiteY5" fmla="*/ 101948 h 199986"/>
              <a:gd name="connsiteX6" fmla="*/ 184769 w 208520"/>
              <a:gd name="connsiteY6" fmla="*/ 149449 h 199986"/>
              <a:gd name="connsiteX7" fmla="*/ 166956 w 208520"/>
              <a:gd name="connsiteY7" fmla="*/ 161324 h 199986"/>
              <a:gd name="connsiteX8" fmla="*/ 155081 w 208520"/>
              <a:gd name="connsiteY8" fmla="*/ 179137 h 199986"/>
              <a:gd name="connsiteX9" fmla="*/ 137268 w 208520"/>
              <a:gd name="connsiteY9" fmla="*/ 185075 h 199986"/>
              <a:gd name="connsiteX10" fmla="*/ 95704 w 208520"/>
              <a:gd name="connsiteY10" fmla="*/ 196950 h 199986"/>
              <a:gd name="connsiteX11" fmla="*/ 66016 w 208520"/>
              <a:gd name="connsiteY11" fmla="*/ 191012 h 199986"/>
              <a:gd name="connsiteX12" fmla="*/ 30390 w 208520"/>
              <a:gd name="connsiteY12" fmla="*/ 167262 h 199986"/>
              <a:gd name="connsiteX13" fmla="*/ 24452 w 208520"/>
              <a:gd name="connsiteY13" fmla="*/ 149449 h 199986"/>
              <a:gd name="connsiteX14" fmla="*/ 6639 w 208520"/>
              <a:gd name="connsiteY14" fmla="*/ 119761 h 199986"/>
              <a:gd name="connsiteX15" fmla="*/ 12577 w 208520"/>
              <a:gd name="connsiteY15" fmla="*/ 60384 h 199986"/>
              <a:gd name="connsiteX16" fmla="*/ 24452 w 208520"/>
              <a:gd name="connsiteY16" fmla="*/ 42571 h 199986"/>
              <a:gd name="connsiteX17" fmla="*/ 66016 w 208520"/>
              <a:gd name="connsiteY17" fmla="*/ 12883 h 199986"/>
              <a:gd name="connsiteX18" fmla="*/ 89767 w 208520"/>
              <a:gd name="connsiteY18" fmla="*/ 6945 h 199986"/>
              <a:gd name="connsiteX19" fmla="*/ 125393 w 208520"/>
              <a:gd name="connsiteY19" fmla="*/ 6945 h 19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8520" h="199986">
                <a:moveTo>
                  <a:pt x="125393" y="6945"/>
                </a:moveTo>
                <a:cubicBezTo>
                  <a:pt x="136279" y="10904"/>
                  <a:pt x="116711" y="0"/>
                  <a:pt x="155081" y="30696"/>
                </a:cubicBezTo>
                <a:cubicBezTo>
                  <a:pt x="159968" y="34606"/>
                  <a:pt x="166956" y="34654"/>
                  <a:pt x="172894" y="36633"/>
                </a:cubicBezTo>
                <a:cubicBezTo>
                  <a:pt x="174873" y="42571"/>
                  <a:pt x="175612" y="49079"/>
                  <a:pt x="178832" y="54446"/>
                </a:cubicBezTo>
                <a:cubicBezTo>
                  <a:pt x="181712" y="59246"/>
                  <a:pt x="187210" y="61950"/>
                  <a:pt x="190707" y="66322"/>
                </a:cubicBezTo>
                <a:cubicBezTo>
                  <a:pt x="203861" y="82766"/>
                  <a:pt x="202248" y="83134"/>
                  <a:pt x="208520" y="101948"/>
                </a:cubicBezTo>
                <a:cubicBezTo>
                  <a:pt x="199088" y="130245"/>
                  <a:pt x="203612" y="134375"/>
                  <a:pt x="184769" y="149449"/>
                </a:cubicBezTo>
                <a:cubicBezTo>
                  <a:pt x="179197" y="153907"/>
                  <a:pt x="172894" y="157366"/>
                  <a:pt x="166956" y="161324"/>
                </a:cubicBezTo>
                <a:cubicBezTo>
                  <a:pt x="162998" y="167262"/>
                  <a:pt x="160653" y="174679"/>
                  <a:pt x="155081" y="179137"/>
                </a:cubicBezTo>
                <a:cubicBezTo>
                  <a:pt x="150194" y="183047"/>
                  <a:pt x="143286" y="183356"/>
                  <a:pt x="137268" y="185075"/>
                </a:cubicBezTo>
                <a:cubicBezTo>
                  <a:pt x="85078" y="199986"/>
                  <a:pt x="138413" y="182713"/>
                  <a:pt x="95704" y="196950"/>
                </a:cubicBezTo>
                <a:cubicBezTo>
                  <a:pt x="85808" y="194971"/>
                  <a:pt x="75203" y="195188"/>
                  <a:pt x="66016" y="191012"/>
                </a:cubicBezTo>
                <a:cubicBezTo>
                  <a:pt x="53023" y="185106"/>
                  <a:pt x="30390" y="167262"/>
                  <a:pt x="30390" y="167262"/>
                </a:cubicBezTo>
                <a:cubicBezTo>
                  <a:pt x="28411" y="161324"/>
                  <a:pt x="27672" y="154816"/>
                  <a:pt x="24452" y="149449"/>
                </a:cubicBezTo>
                <a:cubicBezTo>
                  <a:pt x="0" y="108694"/>
                  <a:pt x="23461" y="170221"/>
                  <a:pt x="6639" y="119761"/>
                </a:cubicBezTo>
                <a:cubicBezTo>
                  <a:pt x="8618" y="99969"/>
                  <a:pt x="8104" y="79766"/>
                  <a:pt x="12577" y="60384"/>
                </a:cubicBezTo>
                <a:cubicBezTo>
                  <a:pt x="14182" y="53431"/>
                  <a:pt x="19808" y="47989"/>
                  <a:pt x="24452" y="42571"/>
                </a:cubicBezTo>
                <a:cubicBezTo>
                  <a:pt x="44550" y="19123"/>
                  <a:pt x="42097" y="19717"/>
                  <a:pt x="66016" y="12883"/>
                </a:cubicBezTo>
                <a:cubicBezTo>
                  <a:pt x="73863" y="10641"/>
                  <a:pt x="81920" y="9187"/>
                  <a:pt x="89767" y="6945"/>
                </a:cubicBezTo>
                <a:cubicBezTo>
                  <a:pt x="113113" y="275"/>
                  <a:pt x="114507" y="2987"/>
                  <a:pt x="125393" y="6945"/>
                </a:cubicBezTo>
                <a:close/>
              </a:path>
            </a:pathLst>
          </a:custGeom>
          <a:solidFill>
            <a:srgbClr val="FFDF57"/>
          </a:solidFill>
          <a:ln>
            <a:solidFill>
              <a:srgbClr val="FFD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3200400"/>
            <a:ext cx="281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BEFORE</a:t>
            </a:r>
            <a:r>
              <a:rPr lang="en-US" sz="4400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3200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the conjugated verb!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3200400"/>
            <a:ext cx="2819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AFTER</a:t>
            </a:r>
            <a:r>
              <a:rPr lang="en-US" sz="4400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3200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the  infinitive verb or present participle!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371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MVSans" pitchFamily="2" charset="0"/>
                <a:cs typeface="Gautami" pitchFamily="2"/>
              </a:rPr>
              <a:t>2 verbs = 2 options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Yonabeth\Desktop\TPT\_GRAMMAR\Object Pronouns\Indirect Object Pronouns\Indirect Object Pronouns PPT for JPEGS\Slid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495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 Black" pitchFamily="34" charset="0"/>
                <a:ea typeface="Verdana" pitchFamily="34" charset="0"/>
                <a:cs typeface="Verdana" pitchFamily="34" charset="0"/>
              </a:rPr>
              <a:t>Yo</a:t>
            </a:r>
            <a:r>
              <a:rPr lang="en-US" sz="3200" b="1" dirty="0"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>
                <a:latin typeface="Arial Black" pitchFamily="34" charset="0"/>
                <a:ea typeface="Verdana" pitchFamily="34" charset="0"/>
                <a:cs typeface="Verdana" pitchFamily="34" charset="0"/>
              </a:rPr>
              <a:t>quiero</a:t>
            </a:r>
            <a:r>
              <a:rPr lang="en-US" sz="3200" b="1" dirty="0"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>
                <a:latin typeface="Arial Black" pitchFamily="34" charset="0"/>
                <a:ea typeface="Verdana" pitchFamily="34" charset="0"/>
                <a:cs typeface="Verdana" pitchFamily="34" charset="0"/>
              </a:rPr>
              <a:t>hablar</a:t>
            </a:r>
            <a:r>
              <a:rPr lang="en-US" sz="3200" b="1" dirty="0"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(a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ti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n-US" sz="3200" b="1" dirty="0">
                <a:latin typeface="Arial Black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71600" y="4419600"/>
            <a:ext cx="6324600" cy="762000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nt-Up Arrow 4"/>
          <p:cNvSpPr/>
          <p:nvPr/>
        </p:nvSpPr>
        <p:spPr>
          <a:xfrm rot="16200000" flipH="1" flipV="1">
            <a:off x="76201" y="3733800"/>
            <a:ext cx="2743200" cy="1524000"/>
          </a:xfrm>
          <a:prstGeom prst="bentUpArrow">
            <a:avLst>
              <a:gd name="adj1" fmla="val 9866"/>
              <a:gd name="adj2" fmla="val 10667"/>
              <a:gd name="adj3" fmla="val 1769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524000"/>
            <a:ext cx="2819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BEFORE</a:t>
            </a:r>
            <a:r>
              <a:rPr lang="en-US" sz="4000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2800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the conjugated verb!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41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 Black" pitchFamily="34" charset="0"/>
                <a:ea typeface="Verdana" pitchFamily="34" charset="0"/>
                <a:cs typeface="Verdana" pitchFamily="34" charset="0"/>
              </a:rPr>
              <a:t>Yo</a:t>
            </a:r>
            <a:r>
              <a:rPr lang="en-US" sz="3200" b="1" dirty="0"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2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2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>
                <a:latin typeface="Arial Black" pitchFamily="34" charset="0"/>
                <a:ea typeface="Verdana" pitchFamily="34" charset="0"/>
                <a:cs typeface="Verdana" pitchFamily="34" charset="0"/>
              </a:rPr>
              <a:t>quiero</a:t>
            </a:r>
            <a:r>
              <a:rPr lang="en-US" sz="3200" b="1" dirty="0"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>
                <a:latin typeface="Arial Black" pitchFamily="34" charset="0"/>
                <a:ea typeface="Verdana" pitchFamily="34" charset="0"/>
                <a:cs typeface="Verdana" pitchFamily="34" charset="0"/>
              </a:rPr>
              <a:t>hablar</a:t>
            </a:r>
            <a:r>
              <a:rPr lang="en-US" sz="3200" b="1" dirty="0">
                <a:latin typeface="Arial Black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8" name="Bent-Up Arrow 7"/>
          <p:cNvSpPr/>
          <p:nvPr/>
        </p:nvSpPr>
        <p:spPr>
          <a:xfrm rot="16200000" flipH="1">
            <a:off x="6286500" y="4381500"/>
            <a:ext cx="2743200" cy="1600200"/>
          </a:xfrm>
          <a:prstGeom prst="bentUpArrow">
            <a:avLst>
              <a:gd name="adj1" fmla="val 9866"/>
              <a:gd name="adj2" fmla="val 9326"/>
              <a:gd name="adj3" fmla="val 1769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0" y="1371600"/>
            <a:ext cx="2819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AFTER</a:t>
            </a:r>
            <a:r>
              <a:rPr lang="en-US" sz="4400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2800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the infinitive verb or present participle!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446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 Black" pitchFamily="34" charset="0"/>
                <a:ea typeface="Verdana" pitchFamily="34" charset="0"/>
                <a:cs typeface="Verdana" pitchFamily="34" charset="0"/>
              </a:rPr>
              <a:t>Yo</a:t>
            </a:r>
            <a:r>
              <a:rPr lang="en-US" sz="3200" b="1" dirty="0"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>
                <a:latin typeface="Arial Black" pitchFamily="34" charset="0"/>
                <a:ea typeface="Verdana" pitchFamily="34" charset="0"/>
                <a:cs typeface="Verdana" pitchFamily="34" charset="0"/>
              </a:rPr>
              <a:t>quiero</a:t>
            </a:r>
            <a:r>
              <a:rPr lang="en-US" sz="3200" b="1" dirty="0"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>
                <a:latin typeface="Arial Black" pitchFamily="34" charset="0"/>
                <a:ea typeface="Verdana" pitchFamily="34" charset="0"/>
                <a:cs typeface="Verdana" pitchFamily="34" charset="0"/>
              </a:rPr>
              <a:t>hablar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2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sz="3200" b="1" dirty="0">
                <a:latin typeface="Arial Black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  <p:bldP spid="8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Yonabeth\Desktop\TPT\_GRAMMAR\Object Pronouns\Indirect Object Pronouns\Indirect Object Pronouns PPT for JPEGS\Slide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495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 Black" pitchFamily="34" charset="0"/>
                <a:ea typeface="Verdana" pitchFamily="34" charset="0"/>
                <a:cs typeface="Verdana" pitchFamily="34" charset="0"/>
              </a:rPr>
              <a:t>Yo</a:t>
            </a:r>
            <a:r>
              <a:rPr lang="en-US" sz="3200" b="1" dirty="0"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>
                <a:latin typeface="Arial Black" pitchFamily="34" charset="0"/>
                <a:ea typeface="Verdana" pitchFamily="34" charset="0"/>
                <a:cs typeface="Verdana" pitchFamily="34" charset="0"/>
              </a:rPr>
              <a:t>estoy</a:t>
            </a:r>
            <a:r>
              <a:rPr lang="en-US" sz="3200" b="1" dirty="0"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>
                <a:latin typeface="Arial Black" pitchFamily="34" charset="0"/>
                <a:ea typeface="Verdana" pitchFamily="34" charset="0"/>
                <a:cs typeface="Verdana" pitchFamily="34" charset="0"/>
              </a:rPr>
              <a:t>hablando</a:t>
            </a:r>
            <a:r>
              <a:rPr lang="en-US" sz="3200" b="1" dirty="0"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2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(a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2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ti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2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n-US" sz="3200" b="1" dirty="0">
                <a:latin typeface="Arial Black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71600" y="4419600"/>
            <a:ext cx="6324600" cy="762000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nt-Up Arrow 4"/>
          <p:cNvSpPr/>
          <p:nvPr/>
        </p:nvSpPr>
        <p:spPr>
          <a:xfrm rot="16200000" flipH="1" flipV="1">
            <a:off x="1" y="3733800"/>
            <a:ext cx="2743200" cy="1524000"/>
          </a:xfrm>
          <a:prstGeom prst="bentUpArrow">
            <a:avLst>
              <a:gd name="adj1" fmla="val 9866"/>
              <a:gd name="adj2" fmla="val 10667"/>
              <a:gd name="adj3" fmla="val 1769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524000"/>
            <a:ext cx="2819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BEFORE</a:t>
            </a:r>
            <a:r>
              <a:rPr lang="en-US" sz="4000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2800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the conjugated verb!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41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 Black" pitchFamily="34" charset="0"/>
                <a:ea typeface="Verdana" pitchFamily="34" charset="0"/>
                <a:cs typeface="Verdana" pitchFamily="34" charset="0"/>
              </a:rPr>
              <a:t>Yo</a:t>
            </a:r>
            <a:r>
              <a:rPr lang="en-US" sz="3200" b="1" dirty="0"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2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2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>
                <a:latin typeface="Arial Black" pitchFamily="34" charset="0"/>
                <a:ea typeface="Verdana" pitchFamily="34" charset="0"/>
                <a:cs typeface="Verdana" pitchFamily="34" charset="0"/>
              </a:rPr>
              <a:t>estoy</a:t>
            </a:r>
            <a:r>
              <a:rPr lang="en-US" sz="3200" b="1" dirty="0"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>
                <a:latin typeface="Arial Black" pitchFamily="34" charset="0"/>
                <a:ea typeface="Verdana" pitchFamily="34" charset="0"/>
                <a:cs typeface="Verdana" pitchFamily="34" charset="0"/>
              </a:rPr>
              <a:t>hablando</a:t>
            </a:r>
            <a:r>
              <a:rPr lang="en-US" sz="3200" b="1" dirty="0">
                <a:latin typeface="Arial Black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0446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 Black" pitchFamily="34" charset="0"/>
                <a:ea typeface="Verdana" pitchFamily="34" charset="0"/>
                <a:cs typeface="Verdana" pitchFamily="34" charset="0"/>
              </a:rPr>
              <a:t>Yo</a:t>
            </a:r>
            <a:r>
              <a:rPr lang="en-US" sz="3200" b="1" dirty="0"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>
                <a:latin typeface="Arial Black" pitchFamily="34" charset="0"/>
                <a:ea typeface="Verdana" pitchFamily="34" charset="0"/>
                <a:cs typeface="Verdana" pitchFamily="34" charset="0"/>
              </a:rPr>
              <a:t>estoy</a:t>
            </a:r>
            <a:r>
              <a:rPr lang="en-US" sz="3200" b="1" dirty="0">
                <a:latin typeface="Arial Blac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>
                <a:latin typeface="Arial Black" pitchFamily="34" charset="0"/>
                <a:ea typeface="Verdana" pitchFamily="34" charset="0"/>
                <a:cs typeface="Verdana" pitchFamily="34" charset="0"/>
              </a:rPr>
              <a:t>hablándo</a:t>
            </a:r>
            <a:r>
              <a:rPr 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2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te</a:t>
            </a:r>
            <a:r>
              <a:rPr lang="en-US" sz="3200" b="1" dirty="0">
                <a:latin typeface="Arial Black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9" name="Bent-Up Arrow 8"/>
          <p:cNvSpPr/>
          <p:nvPr/>
        </p:nvSpPr>
        <p:spPr>
          <a:xfrm rot="16200000" flipH="1">
            <a:off x="6400800" y="4343400"/>
            <a:ext cx="2743200" cy="1676400"/>
          </a:xfrm>
          <a:prstGeom prst="bentUpArrow">
            <a:avLst>
              <a:gd name="adj1" fmla="val 9866"/>
              <a:gd name="adj2" fmla="val 9326"/>
              <a:gd name="adj3" fmla="val 1769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0" y="1371600"/>
            <a:ext cx="2819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AFTER</a:t>
            </a:r>
            <a:r>
              <a:rPr lang="en-US" sz="4400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2800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the infinitive verb or present participle!</a:t>
            </a:r>
          </a:p>
        </p:txBody>
      </p:sp>
      <p:sp>
        <p:nvSpPr>
          <p:cNvPr id="11" name="Donut 10"/>
          <p:cNvSpPr/>
          <p:nvPr/>
        </p:nvSpPr>
        <p:spPr>
          <a:xfrm>
            <a:off x="5181600" y="6096000"/>
            <a:ext cx="381000" cy="457200"/>
          </a:xfrm>
          <a:prstGeom prst="donut">
            <a:avLst>
              <a:gd name="adj" fmla="val 983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  <p:bldP spid="8" grpId="0"/>
      <p:bldP spid="9" grpId="0" animBg="1"/>
      <p:bldP spid="10" grpId="0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Yonabeth\Desktop\TPT\_GRAMMAR\Object Pronouns\Indirect Object Pronouns\Indirect Object Pronouns PPT for JPEGS\Slide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Freeform 2"/>
          <p:cNvSpPr/>
          <p:nvPr/>
        </p:nvSpPr>
        <p:spPr>
          <a:xfrm>
            <a:off x="1447800" y="2514600"/>
            <a:ext cx="381000" cy="304800"/>
          </a:xfrm>
          <a:custGeom>
            <a:avLst/>
            <a:gdLst>
              <a:gd name="connsiteX0" fmla="*/ 125393 w 208520"/>
              <a:gd name="connsiteY0" fmla="*/ 6945 h 199986"/>
              <a:gd name="connsiteX1" fmla="*/ 155081 w 208520"/>
              <a:gd name="connsiteY1" fmla="*/ 30696 h 199986"/>
              <a:gd name="connsiteX2" fmla="*/ 172894 w 208520"/>
              <a:gd name="connsiteY2" fmla="*/ 36633 h 199986"/>
              <a:gd name="connsiteX3" fmla="*/ 178832 w 208520"/>
              <a:gd name="connsiteY3" fmla="*/ 54446 h 199986"/>
              <a:gd name="connsiteX4" fmla="*/ 190707 w 208520"/>
              <a:gd name="connsiteY4" fmla="*/ 66322 h 199986"/>
              <a:gd name="connsiteX5" fmla="*/ 208520 w 208520"/>
              <a:gd name="connsiteY5" fmla="*/ 101948 h 199986"/>
              <a:gd name="connsiteX6" fmla="*/ 184769 w 208520"/>
              <a:gd name="connsiteY6" fmla="*/ 149449 h 199986"/>
              <a:gd name="connsiteX7" fmla="*/ 166956 w 208520"/>
              <a:gd name="connsiteY7" fmla="*/ 161324 h 199986"/>
              <a:gd name="connsiteX8" fmla="*/ 155081 w 208520"/>
              <a:gd name="connsiteY8" fmla="*/ 179137 h 199986"/>
              <a:gd name="connsiteX9" fmla="*/ 137268 w 208520"/>
              <a:gd name="connsiteY9" fmla="*/ 185075 h 199986"/>
              <a:gd name="connsiteX10" fmla="*/ 95704 w 208520"/>
              <a:gd name="connsiteY10" fmla="*/ 196950 h 199986"/>
              <a:gd name="connsiteX11" fmla="*/ 66016 w 208520"/>
              <a:gd name="connsiteY11" fmla="*/ 191012 h 199986"/>
              <a:gd name="connsiteX12" fmla="*/ 30390 w 208520"/>
              <a:gd name="connsiteY12" fmla="*/ 167262 h 199986"/>
              <a:gd name="connsiteX13" fmla="*/ 24452 w 208520"/>
              <a:gd name="connsiteY13" fmla="*/ 149449 h 199986"/>
              <a:gd name="connsiteX14" fmla="*/ 6639 w 208520"/>
              <a:gd name="connsiteY14" fmla="*/ 119761 h 199986"/>
              <a:gd name="connsiteX15" fmla="*/ 12577 w 208520"/>
              <a:gd name="connsiteY15" fmla="*/ 60384 h 199986"/>
              <a:gd name="connsiteX16" fmla="*/ 24452 w 208520"/>
              <a:gd name="connsiteY16" fmla="*/ 42571 h 199986"/>
              <a:gd name="connsiteX17" fmla="*/ 66016 w 208520"/>
              <a:gd name="connsiteY17" fmla="*/ 12883 h 199986"/>
              <a:gd name="connsiteX18" fmla="*/ 89767 w 208520"/>
              <a:gd name="connsiteY18" fmla="*/ 6945 h 199986"/>
              <a:gd name="connsiteX19" fmla="*/ 125393 w 208520"/>
              <a:gd name="connsiteY19" fmla="*/ 6945 h 19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8520" h="199986">
                <a:moveTo>
                  <a:pt x="125393" y="6945"/>
                </a:moveTo>
                <a:cubicBezTo>
                  <a:pt x="136279" y="10904"/>
                  <a:pt x="116711" y="0"/>
                  <a:pt x="155081" y="30696"/>
                </a:cubicBezTo>
                <a:cubicBezTo>
                  <a:pt x="159968" y="34606"/>
                  <a:pt x="166956" y="34654"/>
                  <a:pt x="172894" y="36633"/>
                </a:cubicBezTo>
                <a:cubicBezTo>
                  <a:pt x="174873" y="42571"/>
                  <a:pt x="175612" y="49079"/>
                  <a:pt x="178832" y="54446"/>
                </a:cubicBezTo>
                <a:cubicBezTo>
                  <a:pt x="181712" y="59246"/>
                  <a:pt x="187210" y="61950"/>
                  <a:pt x="190707" y="66322"/>
                </a:cubicBezTo>
                <a:cubicBezTo>
                  <a:pt x="203861" y="82766"/>
                  <a:pt x="202248" y="83134"/>
                  <a:pt x="208520" y="101948"/>
                </a:cubicBezTo>
                <a:cubicBezTo>
                  <a:pt x="199088" y="130245"/>
                  <a:pt x="203612" y="134375"/>
                  <a:pt x="184769" y="149449"/>
                </a:cubicBezTo>
                <a:cubicBezTo>
                  <a:pt x="179197" y="153907"/>
                  <a:pt x="172894" y="157366"/>
                  <a:pt x="166956" y="161324"/>
                </a:cubicBezTo>
                <a:cubicBezTo>
                  <a:pt x="162998" y="167262"/>
                  <a:pt x="160653" y="174679"/>
                  <a:pt x="155081" y="179137"/>
                </a:cubicBezTo>
                <a:cubicBezTo>
                  <a:pt x="150194" y="183047"/>
                  <a:pt x="143286" y="183356"/>
                  <a:pt x="137268" y="185075"/>
                </a:cubicBezTo>
                <a:cubicBezTo>
                  <a:pt x="85078" y="199986"/>
                  <a:pt x="138413" y="182713"/>
                  <a:pt x="95704" y="196950"/>
                </a:cubicBezTo>
                <a:cubicBezTo>
                  <a:pt x="85808" y="194971"/>
                  <a:pt x="75203" y="195188"/>
                  <a:pt x="66016" y="191012"/>
                </a:cubicBezTo>
                <a:cubicBezTo>
                  <a:pt x="53023" y="185106"/>
                  <a:pt x="30390" y="167262"/>
                  <a:pt x="30390" y="167262"/>
                </a:cubicBezTo>
                <a:cubicBezTo>
                  <a:pt x="28411" y="161324"/>
                  <a:pt x="27672" y="154816"/>
                  <a:pt x="24452" y="149449"/>
                </a:cubicBezTo>
                <a:cubicBezTo>
                  <a:pt x="0" y="108694"/>
                  <a:pt x="23461" y="170221"/>
                  <a:pt x="6639" y="119761"/>
                </a:cubicBezTo>
                <a:cubicBezTo>
                  <a:pt x="8618" y="99969"/>
                  <a:pt x="8104" y="79766"/>
                  <a:pt x="12577" y="60384"/>
                </a:cubicBezTo>
                <a:cubicBezTo>
                  <a:pt x="14182" y="53431"/>
                  <a:pt x="19808" y="47989"/>
                  <a:pt x="24452" y="42571"/>
                </a:cubicBezTo>
                <a:cubicBezTo>
                  <a:pt x="44550" y="19123"/>
                  <a:pt x="42097" y="19717"/>
                  <a:pt x="66016" y="12883"/>
                </a:cubicBezTo>
                <a:cubicBezTo>
                  <a:pt x="73863" y="10641"/>
                  <a:pt x="81920" y="9187"/>
                  <a:pt x="89767" y="6945"/>
                </a:cubicBezTo>
                <a:cubicBezTo>
                  <a:pt x="113113" y="275"/>
                  <a:pt x="114507" y="2987"/>
                  <a:pt x="125393" y="6945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D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772400" y="2514600"/>
            <a:ext cx="381000" cy="304800"/>
          </a:xfrm>
          <a:custGeom>
            <a:avLst/>
            <a:gdLst>
              <a:gd name="connsiteX0" fmla="*/ 125393 w 208520"/>
              <a:gd name="connsiteY0" fmla="*/ 6945 h 199986"/>
              <a:gd name="connsiteX1" fmla="*/ 155081 w 208520"/>
              <a:gd name="connsiteY1" fmla="*/ 30696 h 199986"/>
              <a:gd name="connsiteX2" fmla="*/ 172894 w 208520"/>
              <a:gd name="connsiteY2" fmla="*/ 36633 h 199986"/>
              <a:gd name="connsiteX3" fmla="*/ 178832 w 208520"/>
              <a:gd name="connsiteY3" fmla="*/ 54446 h 199986"/>
              <a:gd name="connsiteX4" fmla="*/ 190707 w 208520"/>
              <a:gd name="connsiteY4" fmla="*/ 66322 h 199986"/>
              <a:gd name="connsiteX5" fmla="*/ 208520 w 208520"/>
              <a:gd name="connsiteY5" fmla="*/ 101948 h 199986"/>
              <a:gd name="connsiteX6" fmla="*/ 184769 w 208520"/>
              <a:gd name="connsiteY6" fmla="*/ 149449 h 199986"/>
              <a:gd name="connsiteX7" fmla="*/ 166956 w 208520"/>
              <a:gd name="connsiteY7" fmla="*/ 161324 h 199986"/>
              <a:gd name="connsiteX8" fmla="*/ 155081 w 208520"/>
              <a:gd name="connsiteY8" fmla="*/ 179137 h 199986"/>
              <a:gd name="connsiteX9" fmla="*/ 137268 w 208520"/>
              <a:gd name="connsiteY9" fmla="*/ 185075 h 199986"/>
              <a:gd name="connsiteX10" fmla="*/ 95704 w 208520"/>
              <a:gd name="connsiteY10" fmla="*/ 196950 h 199986"/>
              <a:gd name="connsiteX11" fmla="*/ 66016 w 208520"/>
              <a:gd name="connsiteY11" fmla="*/ 191012 h 199986"/>
              <a:gd name="connsiteX12" fmla="*/ 30390 w 208520"/>
              <a:gd name="connsiteY12" fmla="*/ 167262 h 199986"/>
              <a:gd name="connsiteX13" fmla="*/ 24452 w 208520"/>
              <a:gd name="connsiteY13" fmla="*/ 149449 h 199986"/>
              <a:gd name="connsiteX14" fmla="*/ 6639 w 208520"/>
              <a:gd name="connsiteY14" fmla="*/ 119761 h 199986"/>
              <a:gd name="connsiteX15" fmla="*/ 12577 w 208520"/>
              <a:gd name="connsiteY15" fmla="*/ 60384 h 199986"/>
              <a:gd name="connsiteX16" fmla="*/ 24452 w 208520"/>
              <a:gd name="connsiteY16" fmla="*/ 42571 h 199986"/>
              <a:gd name="connsiteX17" fmla="*/ 66016 w 208520"/>
              <a:gd name="connsiteY17" fmla="*/ 12883 h 199986"/>
              <a:gd name="connsiteX18" fmla="*/ 89767 w 208520"/>
              <a:gd name="connsiteY18" fmla="*/ 6945 h 199986"/>
              <a:gd name="connsiteX19" fmla="*/ 125393 w 208520"/>
              <a:gd name="connsiteY19" fmla="*/ 6945 h 19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8520" h="199986">
                <a:moveTo>
                  <a:pt x="125393" y="6945"/>
                </a:moveTo>
                <a:cubicBezTo>
                  <a:pt x="136279" y="10904"/>
                  <a:pt x="116711" y="0"/>
                  <a:pt x="155081" y="30696"/>
                </a:cubicBezTo>
                <a:cubicBezTo>
                  <a:pt x="159968" y="34606"/>
                  <a:pt x="166956" y="34654"/>
                  <a:pt x="172894" y="36633"/>
                </a:cubicBezTo>
                <a:cubicBezTo>
                  <a:pt x="174873" y="42571"/>
                  <a:pt x="175612" y="49079"/>
                  <a:pt x="178832" y="54446"/>
                </a:cubicBezTo>
                <a:cubicBezTo>
                  <a:pt x="181712" y="59246"/>
                  <a:pt x="187210" y="61950"/>
                  <a:pt x="190707" y="66322"/>
                </a:cubicBezTo>
                <a:cubicBezTo>
                  <a:pt x="203861" y="82766"/>
                  <a:pt x="202248" y="83134"/>
                  <a:pt x="208520" y="101948"/>
                </a:cubicBezTo>
                <a:cubicBezTo>
                  <a:pt x="199088" y="130245"/>
                  <a:pt x="203612" y="134375"/>
                  <a:pt x="184769" y="149449"/>
                </a:cubicBezTo>
                <a:cubicBezTo>
                  <a:pt x="179197" y="153907"/>
                  <a:pt x="172894" y="157366"/>
                  <a:pt x="166956" y="161324"/>
                </a:cubicBezTo>
                <a:cubicBezTo>
                  <a:pt x="162998" y="167262"/>
                  <a:pt x="160653" y="174679"/>
                  <a:pt x="155081" y="179137"/>
                </a:cubicBezTo>
                <a:cubicBezTo>
                  <a:pt x="150194" y="183047"/>
                  <a:pt x="143286" y="183356"/>
                  <a:pt x="137268" y="185075"/>
                </a:cubicBezTo>
                <a:cubicBezTo>
                  <a:pt x="85078" y="199986"/>
                  <a:pt x="138413" y="182713"/>
                  <a:pt x="95704" y="196950"/>
                </a:cubicBezTo>
                <a:cubicBezTo>
                  <a:pt x="85808" y="194971"/>
                  <a:pt x="75203" y="195188"/>
                  <a:pt x="66016" y="191012"/>
                </a:cubicBezTo>
                <a:cubicBezTo>
                  <a:pt x="53023" y="185106"/>
                  <a:pt x="30390" y="167262"/>
                  <a:pt x="30390" y="167262"/>
                </a:cubicBezTo>
                <a:cubicBezTo>
                  <a:pt x="28411" y="161324"/>
                  <a:pt x="27672" y="154816"/>
                  <a:pt x="24452" y="149449"/>
                </a:cubicBezTo>
                <a:cubicBezTo>
                  <a:pt x="0" y="108694"/>
                  <a:pt x="23461" y="170221"/>
                  <a:pt x="6639" y="119761"/>
                </a:cubicBezTo>
                <a:cubicBezTo>
                  <a:pt x="8618" y="99969"/>
                  <a:pt x="8104" y="79766"/>
                  <a:pt x="12577" y="60384"/>
                </a:cubicBezTo>
                <a:cubicBezTo>
                  <a:pt x="14182" y="53431"/>
                  <a:pt x="19808" y="47989"/>
                  <a:pt x="24452" y="42571"/>
                </a:cubicBezTo>
                <a:cubicBezTo>
                  <a:pt x="44550" y="19123"/>
                  <a:pt x="42097" y="19717"/>
                  <a:pt x="66016" y="12883"/>
                </a:cubicBezTo>
                <a:cubicBezTo>
                  <a:pt x="73863" y="10641"/>
                  <a:pt x="81920" y="9187"/>
                  <a:pt x="89767" y="6945"/>
                </a:cubicBezTo>
                <a:cubicBezTo>
                  <a:pt x="113113" y="275"/>
                  <a:pt x="114507" y="2987"/>
                  <a:pt x="125393" y="6945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D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S90007478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Yonabeth\Desktop\TPT\_GRAMMAR\Object Pronouns\Indirect Object Pronouns\Indirect Object Pronouns PPT for JPEGS\Slid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20675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2057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 </a:t>
            </a:r>
            <a:r>
              <a:rPr lang="en-US" sz="27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ella</a:t>
            </a:r>
            <a:endParaRPr lang="en-US" sz="27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2590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2590800"/>
            <a:ext cx="1295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 </a:t>
            </a:r>
            <a:r>
              <a:rPr lang="en-US" sz="27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ella</a:t>
            </a:r>
            <a:endParaRPr lang="en-US" sz="27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8963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3886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 </a:t>
            </a:r>
            <a:r>
              <a:rPr lang="en-US" sz="27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Ud</a:t>
            </a:r>
            <a:r>
              <a:rPr lang="en-US" sz="27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3800" y="43535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0" y="4343400"/>
            <a:ext cx="1219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 </a:t>
            </a:r>
            <a:r>
              <a:rPr lang="en-US" sz="27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Ud</a:t>
            </a:r>
            <a:r>
              <a:rPr lang="en-US" sz="27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56489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os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5638800"/>
            <a:ext cx="2667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 </a:t>
            </a:r>
            <a:r>
              <a:rPr lang="en-US" sz="26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vosotras</a:t>
            </a:r>
            <a:endParaRPr lang="en-US" sz="26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61061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os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6136957"/>
            <a:ext cx="220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 </a:t>
            </a:r>
            <a:r>
              <a:rPr lang="en-US" sz="26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vosotras</a:t>
            </a:r>
            <a:endParaRPr lang="en-US" sz="26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Yonabeth\Desktop\TPT\_GRAMMAR\Object Pronouns\Indirect Object Pronouns\Indirect Object Pronouns PPT for JPEGS\Slide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2082225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te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necesito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pagar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(a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ti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2615625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necesito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pagarte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(a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ti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389638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me van a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regalar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(a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mí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435358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van a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regalarme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(a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mí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564898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está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enseñando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(a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él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610618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está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enseñ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á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ndole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(a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él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Yonabeth\Desktop\TPT\_GRAMMAR\Object Pronouns\Indirect Object Pronouns\Indirect Object Pronouns PPT for JPEGS\Slid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2174557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les </a:t>
            </a:r>
            <a:r>
              <a:rPr lang="en-US" sz="26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está</a:t>
            </a:r>
            <a:r>
              <a:rPr lang="en-US" sz="26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6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abriendo</a:t>
            </a:r>
            <a:r>
              <a:rPr lang="en-US" sz="26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5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(a </a:t>
            </a:r>
            <a:r>
              <a:rPr lang="en-US" sz="25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ellos</a:t>
            </a:r>
            <a:r>
              <a:rPr lang="en-US" sz="25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/as)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2667000"/>
            <a:ext cx="5562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está</a:t>
            </a:r>
            <a:r>
              <a:rPr lang="en-US" sz="26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6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abri</a:t>
            </a:r>
            <a:r>
              <a:rPr lang="en-US" sz="2600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é</a:t>
            </a:r>
            <a:r>
              <a:rPr lang="en-US" sz="26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ndoles</a:t>
            </a:r>
            <a:r>
              <a:rPr lang="en-US" sz="26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5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(a </a:t>
            </a:r>
            <a:r>
              <a:rPr lang="en-US" sz="25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ellos</a:t>
            </a:r>
            <a:r>
              <a:rPr lang="en-US" sz="25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/as)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896380"/>
            <a:ext cx="426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les </a:t>
            </a:r>
            <a:r>
              <a:rPr lang="en-US" sz="26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puede</a:t>
            </a:r>
            <a:r>
              <a:rPr lang="en-US" sz="26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6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dar</a:t>
            </a:r>
            <a:r>
              <a:rPr lang="en-US" sz="26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5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(a </a:t>
            </a:r>
            <a:r>
              <a:rPr lang="en-US" sz="25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Uds</a:t>
            </a:r>
            <a:r>
              <a:rPr lang="en-US" sz="25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4353580"/>
            <a:ext cx="563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puede</a:t>
            </a:r>
            <a:r>
              <a:rPr lang="en-US" sz="26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6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darles</a:t>
            </a:r>
            <a:r>
              <a:rPr lang="en-US" sz="26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5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(a </a:t>
            </a:r>
            <a:r>
              <a:rPr lang="en-US" sz="25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Uds</a:t>
            </a:r>
            <a:r>
              <a:rPr lang="en-US" sz="25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5648980"/>
            <a:ext cx="594360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5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nos</a:t>
            </a:r>
            <a:r>
              <a:rPr lang="en-US" sz="255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55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deben</a:t>
            </a:r>
            <a:r>
              <a:rPr lang="en-US" sz="255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55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decir</a:t>
            </a:r>
            <a:r>
              <a:rPr lang="en-US" sz="255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5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(a </a:t>
            </a:r>
            <a:r>
              <a:rPr lang="en-US" sz="25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nosotros</a:t>
            </a:r>
            <a:r>
              <a:rPr lang="en-US" sz="25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/as)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6136957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5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deben</a:t>
            </a:r>
            <a:r>
              <a:rPr lang="en-US" sz="255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55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decirnos</a:t>
            </a:r>
            <a:r>
              <a:rPr lang="en-US" sz="255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en-US" sz="25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(a </a:t>
            </a:r>
            <a:r>
              <a:rPr lang="en-US" sz="25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nosotros</a:t>
            </a:r>
            <a:r>
              <a:rPr lang="en-US" sz="25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/as)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onabeth\Desktop\TPT\_GRAMMAR\Object Pronouns\Indirect Object Pronouns\Indirect Object Pronouns PPT for JPEGS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www.clker.com/cliparts/d/3/9/b/1197095732337862917Leomarc_caution_winding_road.svg.me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828800"/>
            <a:ext cx="2438400" cy="2438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00400" y="220980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INDIRECTLY</a:t>
            </a:r>
            <a:r>
              <a:rPr lang="en-US" sz="3200" dirty="0">
                <a:latin typeface="Arial Black" pitchFamily="34" charset="0"/>
              </a:rPr>
              <a:t> </a:t>
            </a:r>
          </a:p>
          <a:p>
            <a:pPr algn="ctr"/>
            <a:r>
              <a:rPr lang="en-US" sz="3200" dirty="0">
                <a:latin typeface="Arial Black" pitchFamily="34" charset="0"/>
              </a:rPr>
              <a:t>receives the action of the verb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4495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>
                <a:latin typeface="Trebuchet MS" pitchFamily="34" charset="0"/>
                <a:ea typeface="Verdana" pitchFamily="34" charset="0"/>
                <a:cs typeface="Verdana" pitchFamily="34" charset="0"/>
              </a:rPr>
              <a:t>Mamá</a:t>
            </a:r>
            <a:r>
              <a:rPr lang="en-US" sz="3600" b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>
                <a:latin typeface="Trebuchet MS" pitchFamily="34" charset="0"/>
                <a:ea typeface="Verdana" pitchFamily="34" charset="0"/>
                <a:cs typeface="Verdana" pitchFamily="34" charset="0"/>
              </a:rPr>
              <a:t>compra</a:t>
            </a:r>
            <a:r>
              <a:rPr lang="en-US" sz="3600" b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>
                <a:ln w="28575">
                  <a:noFill/>
                </a:ln>
                <a:latin typeface="Trebuchet MS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n-US" sz="3600" b="1" dirty="0" err="1">
                <a:ln w="28575">
                  <a:noFill/>
                </a:ln>
                <a:latin typeface="Trebuchet MS" pitchFamily="34" charset="0"/>
                <a:ea typeface="Verdana" pitchFamily="34" charset="0"/>
                <a:cs typeface="Verdana" pitchFamily="34" charset="0"/>
              </a:rPr>
              <a:t>helado</a:t>
            </a:r>
            <a:r>
              <a:rPr lang="en-US" sz="3600" b="1" dirty="0">
                <a:ln w="28575">
                  <a:noFill/>
                </a:ln>
                <a:latin typeface="Trebuchet MS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>
                <a:latin typeface="Trebuchet MS" pitchFamily="34" charset="0"/>
                <a:ea typeface="Verdana" pitchFamily="34" charset="0"/>
                <a:cs typeface="Verdana" pitchFamily="34" charset="0"/>
              </a:rPr>
              <a:t>para</a:t>
            </a:r>
            <a:r>
              <a:rPr lang="en-US" sz="3600" b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Ana</a:t>
            </a:r>
            <a:r>
              <a:rPr lang="en-US" sz="3600" b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6" name="U-Turn Arrow 5"/>
          <p:cNvSpPr/>
          <p:nvPr/>
        </p:nvSpPr>
        <p:spPr>
          <a:xfrm>
            <a:off x="2895600" y="4038600"/>
            <a:ext cx="4876800" cy="533400"/>
          </a:xfrm>
          <a:prstGeom prst="utur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4495800"/>
            <a:ext cx="2209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Trebuchet MS" pitchFamily="34" charset="0"/>
              </a:rPr>
              <a:t>el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Trebuchet MS" pitchFamily="34" charset="0"/>
              </a:rPr>
              <a:t>helado</a:t>
            </a:r>
            <a:endParaRPr lang="en-US" sz="36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Trebuchet MS" pitchFamily="34" charset="0"/>
            </a:endParaRPr>
          </a:p>
        </p:txBody>
      </p:sp>
      <p:sp>
        <p:nvSpPr>
          <p:cNvPr id="8" name="U-Turn Arrow 7"/>
          <p:cNvSpPr/>
          <p:nvPr/>
        </p:nvSpPr>
        <p:spPr>
          <a:xfrm>
            <a:off x="2971800" y="4114800"/>
            <a:ext cx="1447800" cy="457200"/>
          </a:xfrm>
          <a:prstGeom prst="utur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257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Buy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2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WHAT</a:t>
            </a:r>
            <a:r>
              <a:rPr lang="en-US" sz="3600" b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5410200"/>
            <a:ext cx="5943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 Black" pitchFamily="34" charset="0"/>
                <a:ea typeface="Verdana" pitchFamily="34" charset="0"/>
                <a:cs typeface="Verdana" pitchFamily="34" charset="0"/>
              </a:rPr>
              <a:t>Ice-cream </a:t>
            </a:r>
            <a:r>
              <a:rPr lang="en-US" sz="21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directly</a:t>
            </a:r>
            <a:r>
              <a:rPr lang="en-US" sz="2100" b="1" dirty="0">
                <a:latin typeface="Arial Black" pitchFamily="34" charset="0"/>
                <a:ea typeface="Verdana" pitchFamily="34" charset="0"/>
                <a:cs typeface="Verdana" pitchFamily="34" charset="0"/>
              </a:rPr>
              <a:t> receives the action</a:t>
            </a:r>
          </a:p>
        </p:txBody>
      </p:sp>
      <p:sp>
        <p:nvSpPr>
          <p:cNvPr id="11" name="U-Turn Arrow 10"/>
          <p:cNvSpPr/>
          <p:nvPr/>
        </p:nvSpPr>
        <p:spPr>
          <a:xfrm>
            <a:off x="5410200" y="4114800"/>
            <a:ext cx="2209800" cy="457200"/>
          </a:xfrm>
          <a:prstGeom prst="utur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943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For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2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WHOM</a:t>
            </a:r>
            <a:r>
              <a:rPr lang="en-US" sz="3600" b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0" y="5867400"/>
            <a:ext cx="563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n w="19050">
                  <a:noFill/>
                </a:ln>
                <a:latin typeface="Arial Black" pitchFamily="34" charset="0"/>
                <a:ea typeface="Verdana" pitchFamily="34" charset="0"/>
                <a:cs typeface="Verdana" pitchFamily="34" charset="0"/>
              </a:rPr>
              <a:t>Ana </a:t>
            </a:r>
            <a:r>
              <a:rPr lang="en-US" sz="21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indirectly</a:t>
            </a:r>
            <a:r>
              <a:rPr lang="en-US" sz="2100" b="1" dirty="0">
                <a:ln w="19050">
                  <a:noFill/>
                </a:ln>
                <a:latin typeface="Arial Black" pitchFamily="34" charset="0"/>
                <a:ea typeface="Verdana" pitchFamily="34" charset="0"/>
                <a:cs typeface="Verdana" pitchFamily="34" charset="0"/>
              </a:rPr>
              <a:t> receives the action because she gets the ice-cream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onabeth\Desktop\TPT\_GRAMMAR\Object Pronouns\Indirect Object Pronouns\Indirect Object Pronouns PPT for JPEGS\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4478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Black" pitchFamily="34" charset="0"/>
              </a:rPr>
              <a:t>Answer the questions:</a:t>
            </a:r>
            <a:endParaRPr lang="en-US" sz="32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12192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To</a:t>
            </a:r>
            <a:r>
              <a:rPr lang="en-US" sz="3200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en-US" sz="32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WHOM?</a:t>
            </a:r>
          </a:p>
          <a:p>
            <a:r>
              <a:rPr lang="en-US" sz="32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For</a:t>
            </a:r>
            <a:r>
              <a:rPr lang="en-US" sz="3200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en-US" sz="32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WHOM?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743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rebuchet MS" pitchFamily="34" charset="0"/>
                <a:ea typeface="Verdana" pitchFamily="34" charset="0"/>
                <a:cs typeface="Verdana" pitchFamily="34" charset="0"/>
              </a:rPr>
              <a:t>Ellos</a:t>
            </a:r>
            <a:r>
              <a:rPr lang="en-US" sz="3600" b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>
                <a:latin typeface="Trebuchet MS" pitchFamily="34" charset="0"/>
                <a:ea typeface="Verdana" pitchFamily="34" charset="0"/>
                <a:cs typeface="Verdana" pitchFamily="34" charset="0"/>
              </a:rPr>
              <a:t>traen</a:t>
            </a:r>
            <a:r>
              <a:rPr lang="en-US" sz="3600" b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>
                <a:ln w="19050">
                  <a:noFill/>
                </a:ln>
                <a:latin typeface="Trebuchet MS" pitchFamily="34" charset="0"/>
                <a:ea typeface="Verdana" pitchFamily="34" charset="0"/>
                <a:cs typeface="Verdana" pitchFamily="34" charset="0"/>
              </a:rPr>
              <a:t>los </a:t>
            </a:r>
            <a:r>
              <a:rPr lang="en-US" sz="3600" b="1" dirty="0" err="1">
                <a:ln w="19050">
                  <a:noFill/>
                </a:ln>
                <a:latin typeface="Trebuchet MS" pitchFamily="34" charset="0"/>
                <a:ea typeface="Verdana" pitchFamily="34" charset="0"/>
                <a:cs typeface="Verdana" pitchFamily="34" charset="0"/>
              </a:rPr>
              <a:t>libros</a:t>
            </a:r>
            <a:r>
              <a:rPr lang="en-US" sz="3600" b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>
                <a:latin typeface="Trebuchet MS" pitchFamily="34" charset="0"/>
                <a:ea typeface="Verdana" pitchFamily="34" charset="0"/>
                <a:cs typeface="Verdana" pitchFamily="34" charset="0"/>
              </a:rPr>
              <a:t>para</a:t>
            </a:r>
            <a:r>
              <a:rPr lang="en-US" sz="3600" b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nosotros</a:t>
            </a:r>
            <a:r>
              <a:rPr lang="en-US" sz="3600" b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  <p:sp>
        <p:nvSpPr>
          <p:cNvPr id="6" name="U-Turn Arrow 5"/>
          <p:cNvSpPr/>
          <p:nvPr/>
        </p:nvSpPr>
        <p:spPr>
          <a:xfrm>
            <a:off x="2438400" y="2362200"/>
            <a:ext cx="4267200" cy="533400"/>
          </a:xfrm>
          <a:prstGeom prst="utur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429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For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2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WHOM</a:t>
            </a:r>
            <a:r>
              <a:rPr lang="en-US" sz="3600" b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32766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US!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276600"/>
            <a:ext cx="2133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5334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rebuchet MS" pitchFamily="34" charset="0"/>
                <a:ea typeface="Verdana" pitchFamily="34" charset="0"/>
                <a:cs typeface="Verdana" pitchFamily="34" charset="0"/>
              </a:rPr>
              <a:t>Yo</a:t>
            </a:r>
            <a:r>
              <a:rPr lang="en-US" sz="3600" b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>
                <a:latin typeface="Trebuchet MS" pitchFamily="34" charset="0"/>
                <a:ea typeface="Verdana" pitchFamily="34" charset="0"/>
                <a:cs typeface="Verdana" pitchFamily="34" charset="0"/>
              </a:rPr>
              <a:t>escribo</a:t>
            </a:r>
            <a:r>
              <a:rPr lang="en-US" sz="3600" b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 la nota </a:t>
            </a:r>
            <a:r>
              <a:rPr lang="en-US" sz="3600" b="1" dirty="0" err="1">
                <a:latin typeface="Trebuchet MS" pitchFamily="34" charset="0"/>
                <a:ea typeface="Verdana" pitchFamily="34" charset="0"/>
                <a:cs typeface="Verdana" pitchFamily="34" charset="0"/>
              </a:rPr>
              <a:t>para</a:t>
            </a:r>
            <a:r>
              <a:rPr lang="en-US" sz="3600" b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usted</a:t>
            </a:r>
            <a:r>
              <a:rPr lang="en-US" sz="3600" b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1" name="U-Turn Arrow 10"/>
          <p:cNvSpPr/>
          <p:nvPr/>
        </p:nvSpPr>
        <p:spPr>
          <a:xfrm>
            <a:off x="1600200" y="4953000"/>
            <a:ext cx="4724400" cy="533400"/>
          </a:xfrm>
          <a:prstGeom prst="utur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59830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For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2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WHOM</a:t>
            </a:r>
            <a:r>
              <a:rPr lang="en-US" sz="3600" b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33800" y="57912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YOU!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876800"/>
            <a:ext cx="205739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  <p:bldP spid="8" grpId="0"/>
      <p:bldP spid="10" grpId="0"/>
      <p:bldP spid="11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onabeth\Desktop\TPT\_GRAMMAR\Object Pronouns\Indirect Object Pronouns\Indirect Object Pronouns PPT for JPEGS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24384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Replace indirect objects</a:t>
            </a:r>
          </a:p>
        </p:txBody>
      </p:sp>
      <p:pic>
        <p:nvPicPr>
          <p:cNvPr id="4" name="Picture 2" descr="check sign and cross sign 3 by jetxee - checked 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33600"/>
            <a:ext cx="1009650" cy="10276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34290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Agree with indirect objects</a:t>
            </a:r>
          </a:p>
        </p:txBody>
      </p:sp>
      <p:pic>
        <p:nvPicPr>
          <p:cNvPr id="6" name="Picture 2" descr="check sign and cross sign 3 by jetxee - checked 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36852"/>
            <a:ext cx="990600" cy="10082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9200" y="4724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rebuchet MS" pitchFamily="34" charset="0"/>
                <a:ea typeface="Verdana" pitchFamily="34" charset="0"/>
                <a:cs typeface="Verdana" pitchFamily="34" charset="0"/>
              </a:rPr>
              <a:t>Cocinamos</a:t>
            </a:r>
            <a:r>
              <a:rPr lang="en-US" sz="3600" b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 la </a:t>
            </a:r>
            <a:r>
              <a:rPr lang="en-US" sz="3600" b="1" dirty="0" err="1">
                <a:latin typeface="Trebuchet MS" pitchFamily="34" charset="0"/>
                <a:ea typeface="Verdana" pitchFamily="34" charset="0"/>
                <a:cs typeface="Verdana" pitchFamily="34" charset="0"/>
              </a:rPr>
              <a:t>cena</a:t>
            </a:r>
            <a:r>
              <a:rPr lang="en-US" sz="3600" b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>
                <a:latin typeface="Trebuchet MS" pitchFamily="34" charset="0"/>
                <a:ea typeface="Verdana" pitchFamily="34" charset="0"/>
                <a:cs typeface="Verdana" pitchFamily="34" charset="0"/>
              </a:rPr>
              <a:t>para</a:t>
            </a:r>
            <a:r>
              <a:rPr lang="en-US" sz="3600" b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ustedes</a:t>
            </a:r>
            <a:r>
              <a:rPr lang="en-US" sz="3600" b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8" name="Picture 2" descr="http://www.clker.com/cliparts/f/c/3/b/11949850842031887331scolapasta_e_pentola_arc_01.svg.med.png">
            <a:hlinkClick r:id="rId4" tooltip="Download as SVG 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57800"/>
            <a:ext cx="2514600" cy="1600200"/>
          </a:xfrm>
          <a:prstGeom prst="rect">
            <a:avLst/>
          </a:prstGeom>
          <a:noFill/>
        </p:spPr>
      </p:pic>
      <p:sp>
        <p:nvSpPr>
          <p:cNvPr id="9" name="U-Turn Arrow 8"/>
          <p:cNvSpPr/>
          <p:nvPr/>
        </p:nvSpPr>
        <p:spPr>
          <a:xfrm>
            <a:off x="2819400" y="4343400"/>
            <a:ext cx="4724400" cy="533400"/>
          </a:xfrm>
          <a:prstGeom prst="utur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6019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Les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>
                <a:latin typeface="Trebuchet MS" pitchFamily="34" charset="0"/>
                <a:ea typeface="Verdana" pitchFamily="34" charset="0"/>
                <a:cs typeface="Verdana" pitchFamily="34" charset="0"/>
              </a:rPr>
              <a:t>cocinamos</a:t>
            </a:r>
            <a:r>
              <a:rPr lang="en-US" sz="3600" b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 la </a:t>
            </a:r>
            <a:r>
              <a:rPr lang="en-US" sz="3600" b="1" dirty="0" err="1">
                <a:latin typeface="Trebuchet MS" pitchFamily="34" charset="0"/>
                <a:ea typeface="Verdana" pitchFamily="34" charset="0"/>
                <a:cs typeface="Verdana" pitchFamily="34" charset="0"/>
              </a:rPr>
              <a:t>cena</a:t>
            </a:r>
            <a:r>
              <a:rPr lang="en-US" sz="3600" b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5334001"/>
            <a:ext cx="51054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onabeth\Desktop\TPT\_GRAMMAR\Object Pronouns\Indirect Object Pronouns\Indirect Object Pronouns PPT for JPEGS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onabeth\Desktop\TPT\_GRAMMAR\Object Pronouns\Indirect Object Pronouns\Indirect Object Pronouns PPT for JPEGS\Slide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C:\Users\Yonabeth\Desktop\arrow-md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98509" flipH="1" flipV="1">
            <a:off x="-4032349" y="1352069"/>
            <a:ext cx="1789431" cy="1580335"/>
          </a:xfrm>
          <a:prstGeom prst="rect">
            <a:avLst/>
          </a:prstGeom>
          <a:noFill/>
        </p:spPr>
      </p:pic>
      <p:pic>
        <p:nvPicPr>
          <p:cNvPr id="4" name="MS91021940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200400" y="1524000"/>
            <a:ext cx="5867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en-US" sz="3800" dirty="0">
                <a:latin typeface="Arial Black" pitchFamily="34" charset="0"/>
              </a:rPr>
              <a:t>(A </a:t>
            </a:r>
            <a:r>
              <a:rPr lang="en-US" altLang="en-US" sz="3800" dirty="0" err="1">
                <a:latin typeface="Arial Black" pitchFamily="34" charset="0"/>
              </a:rPr>
              <a:t>mí</a:t>
            </a:r>
            <a:r>
              <a:rPr lang="en-US" altLang="en-US" sz="3800" dirty="0">
                <a:latin typeface="Arial Black" pitchFamily="34" charset="0"/>
              </a:rPr>
              <a:t>)</a:t>
            </a:r>
            <a:endParaRPr lang="en-US" altLang="en-US" sz="3800" dirty="0">
              <a:latin typeface="Arial Black" pitchFamily="34" charset="0"/>
              <a:cs typeface="Courier New" pitchFamily="49" charset="0"/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en-US" sz="3800" dirty="0">
                <a:latin typeface="Arial Black" pitchFamily="34" charset="0"/>
              </a:rPr>
              <a:t>(A </a:t>
            </a:r>
            <a:r>
              <a:rPr lang="en-US" altLang="en-US" sz="3800" dirty="0" err="1">
                <a:latin typeface="Arial Black" pitchFamily="34" charset="0"/>
              </a:rPr>
              <a:t>ti</a:t>
            </a:r>
            <a:r>
              <a:rPr lang="en-US" altLang="en-US" sz="3800" dirty="0">
                <a:latin typeface="Arial Black" pitchFamily="34" charset="0"/>
              </a:rPr>
              <a:t>)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en-US" sz="3800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(A </a:t>
            </a:r>
            <a:r>
              <a:rPr lang="en-US" altLang="en-US" sz="3800" dirty="0" err="1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él</a:t>
            </a:r>
            <a:r>
              <a:rPr lang="en-US" altLang="en-US" sz="3800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, </a:t>
            </a:r>
            <a:r>
              <a:rPr lang="en-US" altLang="en-US" sz="3800" dirty="0" err="1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ella</a:t>
            </a:r>
            <a:r>
              <a:rPr lang="en-US" altLang="en-US" sz="3800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, </a:t>
            </a:r>
            <a:r>
              <a:rPr lang="en-US" altLang="en-US" sz="3800" dirty="0" err="1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Ud</a:t>
            </a:r>
            <a:r>
              <a:rPr lang="en-US" altLang="en-US" sz="3800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.)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en-US" sz="3800" dirty="0">
                <a:latin typeface="Arial Black" pitchFamily="34" charset="0"/>
              </a:rPr>
              <a:t>(A </a:t>
            </a:r>
            <a:r>
              <a:rPr lang="en-US" altLang="en-US" sz="3800" dirty="0" err="1">
                <a:latin typeface="Arial Black" pitchFamily="34" charset="0"/>
              </a:rPr>
              <a:t>nosotros</a:t>
            </a:r>
            <a:r>
              <a:rPr lang="en-US" altLang="en-US" sz="3800" dirty="0">
                <a:latin typeface="Arial Black" pitchFamily="34" charset="0"/>
              </a:rPr>
              <a:t>/as)</a:t>
            </a:r>
            <a:endParaRPr lang="en-US" altLang="en-US" sz="3800" dirty="0">
              <a:latin typeface="Arial Black" pitchFamily="34" charset="0"/>
              <a:cs typeface="Courier New" pitchFamily="49" charset="0"/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en-US" sz="3800" dirty="0">
                <a:latin typeface="Arial Black" pitchFamily="34" charset="0"/>
              </a:rPr>
              <a:t>(A </a:t>
            </a:r>
            <a:r>
              <a:rPr lang="en-US" altLang="en-US" sz="3800" dirty="0" err="1">
                <a:latin typeface="Arial Black" pitchFamily="34" charset="0"/>
              </a:rPr>
              <a:t>vosotros</a:t>
            </a:r>
            <a:r>
              <a:rPr lang="en-US" altLang="en-US" sz="3800" dirty="0">
                <a:latin typeface="Arial Black" pitchFamily="34" charset="0"/>
              </a:rPr>
              <a:t>/as)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en-US" sz="3800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(A </a:t>
            </a:r>
            <a:r>
              <a:rPr lang="en-US" altLang="en-US" sz="3800" dirty="0" err="1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ellos</a:t>
            </a:r>
            <a:r>
              <a:rPr lang="en-US" altLang="en-US" sz="3800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, </a:t>
            </a:r>
            <a:r>
              <a:rPr lang="en-US" altLang="en-US" sz="3800" dirty="0" err="1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ellas</a:t>
            </a:r>
            <a:r>
              <a:rPr lang="en-US" altLang="en-US" sz="3800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, </a:t>
            </a:r>
            <a:r>
              <a:rPr lang="en-US" altLang="en-US" sz="3800" dirty="0" err="1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Uds</a:t>
            </a:r>
            <a:r>
              <a:rPr lang="en-US" altLang="en-US" sz="3800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.)</a:t>
            </a:r>
          </a:p>
        </p:txBody>
      </p:sp>
      <p:sp>
        <p:nvSpPr>
          <p:cNvPr id="6" name="Right Arrow Callout 5"/>
          <p:cNvSpPr/>
          <p:nvPr/>
        </p:nvSpPr>
        <p:spPr>
          <a:xfrm rot="5400000">
            <a:off x="5448300" y="3314700"/>
            <a:ext cx="914400" cy="5257800"/>
          </a:xfrm>
          <a:prstGeom prst="rightArrowCallout">
            <a:avLst>
              <a:gd name="adj1" fmla="val 15000"/>
              <a:gd name="adj2" fmla="val 20000"/>
              <a:gd name="adj3" fmla="val 23750"/>
              <a:gd name="adj4" fmla="val 99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685800" y="6324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00200" lvl="3" indent="-228600" algn="l">
              <a:lnSpc>
                <a:spcPct val="115000"/>
              </a:lnSpc>
              <a:spcBef>
                <a:spcPct val="50000"/>
              </a:spcBef>
              <a:buClr>
                <a:srgbClr val="FF0000"/>
              </a:buClr>
              <a:buSzPct val="135000"/>
            </a:pPr>
            <a:r>
              <a:rPr lang="en-US" sz="2200" b="1" dirty="0">
                <a:latin typeface="Arial Black" pitchFamily="34" charset="0"/>
              </a:rPr>
              <a:t>used for emphasis or </a:t>
            </a:r>
            <a:r>
              <a:rPr lang="en-US" sz="22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clarity (3</a:t>
            </a:r>
            <a:r>
              <a:rPr lang="en-US" sz="2200" b="1" baseline="300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rd</a:t>
            </a:r>
            <a:r>
              <a:rPr lang="en-US" sz="22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 person)</a:t>
            </a:r>
            <a:r>
              <a:rPr lang="en-US" sz="2200" dirty="0">
                <a:latin typeface="Arial Black" pitchFamily="34" charset="0"/>
              </a:rPr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6172200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31 -0.0162 C 0.16684 -0.01968 0.18594 -0.02847 0.20278 -0.03634 C 0.21059 -0.03565 0.21858 -0.03657 0.22587 -0.03403 C 0.22986 -0.03264 0.23281 -0.02824 0.23611 -0.02523 C 0.24948 -0.01343 0.25382 0.00741 0.26441 0.02153 C 0.26771 0.03542 0.275 0.04514 0.2809 0.05694 C 0.28351 0.06713 0.28663 0.06759 0.29254 0.07477 C 0.29618 0.07893 0.30261 0.08819 0.30261 0.08819 C 0.30486 0.09699 0.30938 0.10579 0.31424 0.1125 C 0.3191 0.11875 0.32031 0.1162 0.32587 0.12153 C 0.33663 0.13171 0.32552 0.12593 0.33611 0.13032 C 0.33906 0.1331 0.34132 0.13727 0.34445 0.13935 C 0.34757 0.14143 0.35139 0.1412 0.35434 0.14375 C 0.36077 0.14931 0.37136 0.15532 0.37934 0.15694 C 0.38542 0.1581 0.39167 0.15833 0.39774 0.15926 C 0.40156 0.15995 0.40556 0.16088 0.40938 0.16157 C 0.42656 0.16088 0.44393 0.16088 0.46111 0.15926 C 0.46719 0.15856 0.47934 0.15486 0.47934 0.15486 C 0.48715 0.14815 0.49566 0.14745 0.50434 0.14375 C 0.51545 0.13889 0.52639 0.13287 0.53768 0.12824 C 0.54983 0.11713 0.53403 0.13032 0.55104 0.12153 C 0.55573 0.11921 0.5599 0.11551 0.56441 0.1125 C 0.57327 0.10648 0.57847 0.09676 0.58768 0.09259 C 0.59097 0.08819 0.59358 0.08194 0.59774 0.07917 C 0.6 0.07778 0.60226 0.07662 0.60434 0.07477 C 0.62101 0.0588 0.59965 0.07662 0.61268 0.06157 C 0.61354 0.06042 0.62465 0.05093 0.62778 0.04815 C 0.63038 0.04583 0.63177 0.04167 0.63438 0.03935 C 0.63889 0.03495 0.64601 0.03356 0.65104 0.03032 C 0.66702 0.01968 0.66615 0.02153 0.68611 0.01921 C 0.70677 0.01042 0.72396 0.01944 0.74271 0.02593 C 0.75469 0.03634 0.76771 0.04583 0.77934 0.05694 C 0.79045 0.06759 0.77847 0.06088 0.78941 0.06597 C 0.7967 0.07569 0.80295 0.08194 0.81268 0.08588 C 0.82952 0.10278 0.81997 0.09653 0.83108 0.10139 C 0.83438 0.10278 0.84097 0.10602 0.84097 0.10602 C 0.84896 0.10579 0.89045 0.10903 0.91111 0.10139 C 0.91615 0.09954 0.92101 0.09699 0.92604 0.09491 C 0.92952 0.09352 0.93281 0.0919 0.93611 0.09028 C 0.93768 0.08958 0.94097 0.08819 0.94097 0.08819 C 0.96163 0.07014 0.99913 0.06435 1.02274 0.06157 C 1.0382 0.05718 1.05382 0.05833 1.06945 0.05486 C 1.07709 0.05324 1.08507 0.04815 1.09271 0.04815 " pathEditMode="relative" ptsTypes="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0)">
                                      <p:cBhvr>
                                        <p:cTn id="8" dur="33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uild="p" autoUpdateAnimBg="0"/>
      <p:bldP spid="6" grpId="0" animBg="1"/>
      <p:bldP spid="7" grpId="0" bldLvl="5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Yonabeth\Desktop\TPT\_GRAMMAR\Object Pronouns\Indirect Object Pronouns\Indirect Object Pronouns PPT for JPEGS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550736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buFont typeface="Tahoma" charset="0"/>
              <a:buNone/>
              <a:defRPr/>
            </a:pPr>
            <a:r>
              <a:rPr lang="es-VE" sz="3000" b="1" dirty="0">
                <a:ln w="19050">
                  <a:noFill/>
                </a:ln>
                <a:latin typeface="Arial Black" pitchFamily="34" charset="0"/>
              </a:rPr>
              <a:t>Laura </a:t>
            </a:r>
            <a:r>
              <a:rPr lang="es-VE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me</a:t>
            </a:r>
            <a:r>
              <a:rPr lang="es-VE" sz="3000" b="1" dirty="0">
                <a:ln w="19050">
                  <a:noFill/>
                </a:ln>
                <a:latin typeface="Arial Black" pitchFamily="34" charset="0"/>
              </a:rPr>
              <a:t> da el libro</a:t>
            </a:r>
            <a:r>
              <a:rPr lang="es-VE" sz="3000" b="1" dirty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</a:t>
            </a:r>
            <a:r>
              <a:rPr lang="es-VE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 mí</a:t>
            </a:r>
            <a:r>
              <a:rPr lang="es-VE" sz="3000" b="1" dirty="0">
                <a:ln w="19050">
                  <a:solidFill>
                    <a:schemeClr val="tx1"/>
                  </a:solidFill>
                </a:ln>
                <a:latin typeface="+mj-lt"/>
              </a:rPr>
              <a:t>.</a:t>
            </a:r>
          </a:p>
          <a:p>
            <a:pPr>
              <a:lnSpc>
                <a:spcPct val="140000"/>
              </a:lnSpc>
              <a:buFont typeface="Tahoma" charset="0"/>
              <a:buNone/>
              <a:defRPr/>
            </a:pPr>
            <a:r>
              <a:rPr lang="es-VE" sz="3000" b="1" dirty="0">
                <a:ln w="19050">
                  <a:noFill/>
                </a:ln>
                <a:latin typeface="Arial Black" pitchFamily="34" charset="0"/>
              </a:rPr>
              <a:t>Yo </a:t>
            </a:r>
            <a:r>
              <a:rPr lang="es-VE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te</a:t>
            </a:r>
            <a:r>
              <a:rPr lang="es-VE" sz="3000" b="1" dirty="0">
                <a:ln w="19050">
                  <a:noFill/>
                </a:ln>
                <a:latin typeface="Arial Black" pitchFamily="34" charset="0"/>
              </a:rPr>
              <a:t> escribo</a:t>
            </a:r>
            <a:r>
              <a:rPr lang="es-VE" sz="3000" b="1" dirty="0">
                <a:ln w="19050">
                  <a:solidFill>
                    <a:schemeClr val="tx1"/>
                  </a:solidFill>
                </a:ln>
                <a:latin typeface="Arial Black" pitchFamily="34" charset="0"/>
              </a:rPr>
              <a:t> </a:t>
            </a:r>
            <a:r>
              <a:rPr lang="es-VE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 ti</a:t>
            </a:r>
            <a:r>
              <a:rPr lang="es-VE" sz="3000" b="1" dirty="0">
                <a:ln w="19050">
                  <a:solidFill>
                    <a:schemeClr val="tx1"/>
                  </a:solidFill>
                </a:ln>
              </a:rPr>
              <a:t>.</a:t>
            </a:r>
          </a:p>
          <a:p>
            <a:pPr>
              <a:lnSpc>
                <a:spcPct val="140000"/>
              </a:lnSpc>
              <a:buNone/>
              <a:defRPr/>
            </a:pPr>
            <a:r>
              <a:rPr lang="es-VE" sz="3000" b="1" dirty="0">
                <a:ln w="19050">
                  <a:noFill/>
                </a:ln>
                <a:latin typeface="Arial Black" pitchFamily="34" charset="0"/>
              </a:rPr>
              <a:t>Tú</a:t>
            </a:r>
            <a:r>
              <a:rPr lang="es-VE" sz="3000" b="1" dirty="0">
                <a:ln w="19050">
                  <a:noFill/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VE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  <a:r>
              <a:rPr lang="es-VE" sz="3000" b="1" dirty="0">
                <a:ln w="19050">
                  <a:noFill/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VE" sz="3000" b="1" dirty="0">
                <a:ln w="19050">
                  <a:noFill/>
                </a:ln>
                <a:latin typeface="Arial Black" pitchFamily="34" charset="0"/>
              </a:rPr>
              <a:t>compras el viaje </a:t>
            </a:r>
            <a:r>
              <a:rPr lang="es-VE" sz="30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a él</a:t>
            </a:r>
            <a:r>
              <a:rPr lang="es-VE" sz="3000" b="1" dirty="0">
                <a:ln w="19050">
                  <a:noFill/>
                </a:ln>
                <a:latin typeface="+mj-lt"/>
              </a:rPr>
              <a:t>.</a:t>
            </a:r>
          </a:p>
          <a:p>
            <a:pPr>
              <a:lnSpc>
                <a:spcPct val="140000"/>
              </a:lnSpc>
              <a:buNone/>
              <a:defRPr/>
            </a:pPr>
            <a:r>
              <a:rPr lang="es-VE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  <a:r>
              <a:rPr lang="es-VE" sz="3000" b="1" dirty="0">
                <a:ln w="19050">
                  <a:noFill/>
                </a:ln>
                <a:latin typeface="Arial Black" pitchFamily="34" charset="0"/>
              </a:rPr>
              <a:t> digo la información </a:t>
            </a:r>
            <a:r>
              <a:rPr lang="es-VE" sz="30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a él</a:t>
            </a:r>
            <a:r>
              <a:rPr lang="es-VE" sz="3000" b="1" dirty="0">
                <a:ln w="19050">
                  <a:noFill/>
                </a:ln>
                <a:latin typeface="+mj-lt"/>
              </a:rPr>
              <a:t>.</a:t>
            </a:r>
            <a:endParaRPr lang="es-VE" sz="3000" b="1" dirty="0">
              <a:ln w="19050">
                <a:noFill/>
              </a:ln>
            </a:endParaRPr>
          </a:p>
          <a:p>
            <a:pPr>
              <a:lnSpc>
                <a:spcPct val="140000"/>
              </a:lnSpc>
              <a:buNone/>
              <a:defRPr/>
            </a:pPr>
            <a:r>
              <a:rPr lang="es-VE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Les</a:t>
            </a:r>
            <a:r>
              <a:rPr lang="es-VE" sz="3000" b="1" dirty="0">
                <a:ln w="19050">
                  <a:noFill/>
                </a:ln>
                <a:latin typeface="Arial Black" pitchFamily="34" charset="0"/>
              </a:rPr>
              <a:t> servimos la comida </a:t>
            </a:r>
            <a:r>
              <a:rPr lang="es-VE" sz="30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a ellos</a:t>
            </a:r>
            <a:r>
              <a:rPr lang="es-VE" sz="3000" b="1" dirty="0">
                <a:ln w="19050">
                  <a:noFill/>
                </a:ln>
                <a:latin typeface="+mj-lt"/>
              </a:rPr>
              <a:t>.</a:t>
            </a:r>
            <a:endParaRPr lang="en-US" sz="3000" b="1" dirty="0">
              <a:ln w="19050">
                <a:noFill/>
              </a:ln>
              <a:latin typeface="+mj-lt"/>
            </a:endParaRPr>
          </a:p>
          <a:p>
            <a:pPr>
              <a:lnSpc>
                <a:spcPct val="140000"/>
              </a:lnSpc>
              <a:buNone/>
              <a:defRPr/>
            </a:pPr>
            <a:r>
              <a:rPr lang="en-US" sz="3000" b="1" dirty="0" err="1">
                <a:ln w="19050">
                  <a:noFill/>
                </a:ln>
                <a:latin typeface="Arial Black" pitchFamily="34" charset="0"/>
              </a:rPr>
              <a:t>Paco</a:t>
            </a:r>
            <a:r>
              <a:rPr lang="en-US" sz="3000" b="1" dirty="0">
                <a:ln w="19050">
                  <a:noFill/>
                </a:ln>
                <a:latin typeface="Arial Black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nos</a:t>
            </a:r>
            <a:r>
              <a:rPr lang="en-US" sz="3000" b="1" dirty="0">
                <a:ln w="19050">
                  <a:noFill/>
                </a:ln>
                <a:latin typeface="Arial Black" pitchFamily="34" charset="0"/>
              </a:rPr>
              <a:t> </a:t>
            </a:r>
            <a:r>
              <a:rPr lang="en-US" sz="3000" b="1" dirty="0" err="1">
                <a:ln w="19050">
                  <a:noFill/>
                </a:ln>
                <a:latin typeface="Arial Black" pitchFamily="34" charset="0"/>
              </a:rPr>
              <a:t>explica</a:t>
            </a:r>
            <a:r>
              <a:rPr lang="en-US" sz="3000" b="1" dirty="0">
                <a:ln w="19050">
                  <a:noFill/>
                </a:ln>
                <a:latin typeface="Arial Black" pitchFamily="34" charset="0"/>
              </a:rPr>
              <a:t> el </a:t>
            </a:r>
            <a:r>
              <a:rPr lang="en-US" sz="3000" b="1" dirty="0" err="1">
                <a:ln w="19050">
                  <a:noFill/>
                </a:ln>
                <a:latin typeface="Arial Black" pitchFamily="34" charset="0"/>
              </a:rPr>
              <a:t>problema</a:t>
            </a:r>
            <a:r>
              <a:rPr lang="en-US" sz="3000" b="1" dirty="0">
                <a:ln w="19050">
                  <a:noFill/>
                </a:ln>
                <a:latin typeface="Arial Black" pitchFamily="34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 </a:t>
            </a:r>
            <a:r>
              <a:rPr lang="en-US" sz="30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nosotros</a:t>
            </a:r>
            <a:r>
              <a:rPr lang="en-US" sz="3000" b="1" dirty="0">
                <a:ln w="19050">
                  <a:noFill/>
                </a:ln>
                <a:latin typeface="+mj-lt"/>
              </a:rPr>
              <a:t>.</a:t>
            </a:r>
            <a:endParaRPr lang="en-US" sz="3000" dirty="0">
              <a:ln w="19050">
                <a:noFill/>
              </a:ln>
              <a:latin typeface="+mj-lt"/>
            </a:endParaRPr>
          </a:p>
        </p:txBody>
      </p:sp>
      <p:pic>
        <p:nvPicPr>
          <p:cNvPr id="51208" name="Picture 8" descr="Recycle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52888" y="-26052463"/>
            <a:ext cx="2838450" cy="2686050"/>
          </a:xfrm>
          <a:prstGeom prst="rect">
            <a:avLst/>
          </a:prstGeom>
          <a:noFill/>
        </p:spPr>
      </p:pic>
      <p:pic>
        <p:nvPicPr>
          <p:cNvPr id="43012" name="Picture 4" descr="http://www.clker.com/cliparts/d/G/a/S/D/F/blue-bin-md.png">
            <a:hlinkClick r:id="rId4" tooltip="Download as SVG 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5559" y="1600200"/>
            <a:ext cx="3618441" cy="25050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20940279">
            <a:off x="7647851" y="1579937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 </a:t>
            </a:r>
            <a:r>
              <a:rPr lang="en-US" sz="3600" dirty="0" err="1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mí</a:t>
            </a:r>
            <a:endParaRPr lang="en-US" sz="36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92590">
            <a:off x="6963828" y="1355470"/>
            <a:ext cx="216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 </a:t>
            </a:r>
            <a:r>
              <a:rPr lang="en-US" sz="3600" dirty="0" err="1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ella</a:t>
            </a:r>
            <a:endParaRPr lang="en-US" sz="36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390861">
            <a:off x="5973278" y="1568455"/>
            <a:ext cx="216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 </a:t>
            </a:r>
            <a:r>
              <a:rPr lang="en-US" sz="3600" dirty="0" err="1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usted</a:t>
            </a:r>
            <a:endParaRPr lang="en-US" sz="36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495155">
            <a:off x="6084818" y="112652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 </a:t>
            </a:r>
            <a:r>
              <a:rPr lang="en-US" sz="3600" dirty="0" err="1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ti</a:t>
            </a:r>
            <a:endParaRPr lang="en-US" sz="36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846010">
            <a:off x="6529971" y="118510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 </a:t>
            </a:r>
            <a:r>
              <a:rPr lang="en-US" sz="3600" dirty="0" err="1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él</a:t>
            </a:r>
            <a:endParaRPr lang="en-US" sz="36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938077">
            <a:off x="7081703" y="2416255"/>
            <a:ext cx="1447800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36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 </a:t>
            </a:r>
            <a:r>
              <a:rPr lang="en-US" sz="3600" dirty="0" err="1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tí</a:t>
            </a:r>
            <a:endParaRPr lang="en-US" sz="36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95800" y="15240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47851" y="1583732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 </a:t>
            </a:r>
            <a:r>
              <a:rPr lang="en-US" sz="30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mí</a:t>
            </a:r>
            <a:endParaRPr lang="en-US" sz="30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4200" y="22860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00800" y="17012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 </a:t>
            </a:r>
            <a:r>
              <a:rPr lang="en-US" sz="32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ti</a:t>
            </a:r>
            <a:endParaRPr lang="en-US" sz="32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937760" y="3108960"/>
            <a:ext cx="960120" cy="455207"/>
          </a:xfrm>
          <a:custGeom>
            <a:avLst/>
            <a:gdLst>
              <a:gd name="connsiteX0" fmla="*/ 929640 w 960120"/>
              <a:gd name="connsiteY0" fmla="*/ 106680 h 455207"/>
              <a:gd name="connsiteX1" fmla="*/ 960120 w 960120"/>
              <a:gd name="connsiteY1" fmla="*/ 274320 h 455207"/>
              <a:gd name="connsiteX2" fmla="*/ 914400 w 960120"/>
              <a:gd name="connsiteY2" fmla="*/ 381000 h 455207"/>
              <a:gd name="connsiteX3" fmla="*/ 868680 w 960120"/>
              <a:gd name="connsiteY3" fmla="*/ 396240 h 455207"/>
              <a:gd name="connsiteX4" fmla="*/ 807720 w 960120"/>
              <a:gd name="connsiteY4" fmla="*/ 411480 h 455207"/>
              <a:gd name="connsiteX5" fmla="*/ 701040 w 960120"/>
              <a:gd name="connsiteY5" fmla="*/ 441960 h 455207"/>
              <a:gd name="connsiteX6" fmla="*/ 228600 w 960120"/>
              <a:gd name="connsiteY6" fmla="*/ 411480 h 455207"/>
              <a:gd name="connsiteX7" fmla="*/ 182880 w 960120"/>
              <a:gd name="connsiteY7" fmla="*/ 396240 h 455207"/>
              <a:gd name="connsiteX8" fmla="*/ 45720 w 960120"/>
              <a:gd name="connsiteY8" fmla="*/ 320040 h 455207"/>
              <a:gd name="connsiteX9" fmla="*/ 30480 w 960120"/>
              <a:gd name="connsiteY9" fmla="*/ 182880 h 455207"/>
              <a:gd name="connsiteX10" fmla="*/ 60960 w 960120"/>
              <a:gd name="connsiteY10" fmla="*/ 137160 h 455207"/>
              <a:gd name="connsiteX11" fmla="*/ 152400 w 960120"/>
              <a:gd name="connsiteY11" fmla="*/ 106680 h 455207"/>
              <a:gd name="connsiteX12" fmla="*/ 198120 w 960120"/>
              <a:gd name="connsiteY12" fmla="*/ 60960 h 455207"/>
              <a:gd name="connsiteX13" fmla="*/ 289560 w 960120"/>
              <a:gd name="connsiteY13" fmla="*/ 30480 h 455207"/>
              <a:gd name="connsiteX14" fmla="*/ 502920 w 960120"/>
              <a:gd name="connsiteY14" fmla="*/ 0 h 455207"/>
              <a:gd name="connsiteX15" fmla="*/ 762000 w 960120"/>
              <a:gd name="connsiteY15" fmla="*/ 15240 h 455207"/>
              <a:gd name="connsiteX16" fmla="*/ 868680 w 960120"/>
              <a:gd name="connsiteY16" fmla="*/ 30480 h 455207"/>
              <a:gd name="connsiteX17" fmla="*/ 914400 w 960120"/>
              <a:gd name="connsiteY17" fmla="*/ 121920 h 455207"/>
              <a:gd name="connsiteX18" fmla="*/ 929640 w 960120"/>
              <a:gd name="connsiteY18" fmla="*/ 106680 h 45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60120" h="455207">
                <a:moveTo>
                  <a:pt x="929640" y="106680"/>
                </a:moveTo>
                <a:cubicBezTo>
                  <a:pt x="934595" y="131455"/>
                  <a:pt x="960120" y="254822"/>
                  <a:pt x="960120" y="274320"/>
                </a:cubicBezTo>
                <a:cubicBezTo>
                  <a:pt x="960120" y="303605"/>
                  <a:pt x="939287" y="361091"/>
                  <a:pt x="914400" y="381000"/>
                </a:cubicBezTo>
                <a:cubicBezTo>
                  <a:pt x="901856" y="391035"/>
                  <a:pt x="884126" y="391827"/>
                  <a:pt x="868680" y="396240"/>
                </a:cubicBezTo>
                <a:cubicBezTo>
                  <a:pt x="848541" y="401994"/>
                  <a:pt x="827859" y="405726"/>
                  <a:pt x="807720" y="411480"/>
                </a:cubicBezTo>
                <a:cubicBezTo>
                  <a:pt x="654675" y="455207"/>
                  <a:pt x="891611" y="394317"/>
                  <a:pt x="701040" y="441960"/>
                </a:cubicBezTo>
                <a:cubicBezTo>
                  <a:pt x="527147" y="435272"/>
                  <a:pt x="385765" y="450771"/>
                  <a:pt x="228600" y="411480"/>
                </a:cubicBezTo>
                <a:cubicBezTo>
                  <a:pt x="213015" y="407584"/>
                  <a:pt x="196923" y="404042"/>
                  <a:pt x="182880" y="396240"/>
                </a:cubicBezTo>
                <a:cubicBezTo>
                  <a:pt x="25670" y="308901"/>
                  <a:pt x="149173" y="354524"/>
                  <a:pt x="45720" y="320040"/>
                </a:cubicBezTo>
                <a:cubicBezTo>
                  <a:pt x="20320" y="243840"/>
                  <a:pt x="0" y="243840"/>
                  <a:pt x="30480" y="182880"/>
                </a:cubicBezTo>
                <a:cubicBezTo>
                  <a:pt x="38671" y="166497"/>
                  <a:pt x="45428" y="146868"/>
                  <a:pt x="60960" y="137160"/>
                </a:cubicBezTo>
                <a:cubicBezTo>
                  <a:pt x="88205" y="120132"/>
                  <a:pt x="152400" y="106680"/>
                  <a:pt x="152400" y="106680"/>
                </a:cubicBezTo>
                <a:cubicBezTo>
                  <a:pt x="167640" y="91440"/>
                  <a:pt x="179280" y="71427"/>
                  <a:pt x="198120" y="60960"/>
                </a:cubicBezTo>
                <a:cubicBezTo>
                  <a:pt x="226206" y="45357"/>
                  <a:pt x="258391" y="38272"/>
                  <a:pt x="289560" y="30480"/>
                </a:cubicBezTo>
                <a:cubicBezTo>
                  <a:pt x="400049" y="2858"/>
                  <a:pt x="329679" y="17324"/>
                  <a:pt x="502920" y="0"/>
                </a:cubicBezTo>
                <a:cubicBezTo>
                  <a:pt x="589280" y="5080"/>
                  <a:pt x="675790" y="8056"/>
                  <a:pt x="762000" y="15240"/>
                </a:cubicBezTo>
                <a:cubicBezTo>
                  <a:pt x="797797" y="18223"/>
                  <a:pt x="835855" y="15891"/>
                  <a:pt x="868680" y="30480"/>
                </a:cubicBezTo>
                <a:cubicBezTo>
                  <a:pt x="884091" y="37329"/>
                  <a:pt x="914400" y="104639"/>
                  <a:pt x="914400" y="121920"/>
                </a:cubicBezTo>
                <a:lnTo>
                  <a:pt x="929640" y="1066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315200" y="1219200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a </a:t>
            </a:r>
            <a:r>
              <a:rPr lang="en-US" sz="3000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él</a:t>
            </a:r>
            <a:endParaRPr lang="en-US" sz="300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013960" y="3703320"/>
            <a:ext cx="1826357" cy="640080"/>
          </a:xfrm>
          <a:custGeom>
            <a:avLst/>
            <a:gdLst>
              <a:gd name="connsiteX0" fmla="*/ 1341120 w 1826357"/>
              <a:gd name="connsiteY0" fmla="*/ 0 h 640080"/>
              <a:gd name="connsiteX1" fmla="*/ 1508760 w 1826357"/>
              <a:gd name="connsiteY1" fmla="*/ 30480 h 640080"/>
              <a:gd name="connsiteX2" fmla="*/ 1600200 w 1826357"/>
              <a:gd name="connsiteY2" fmla="*/ 91440 h 640080"/>
              <a:gd name="connsiteX3" fmla="*/ 1645920 w 1826357"/>
              <a:gd name="connsiteY3" fmla="*/ 137160 h 640080"/>
              <a:gd name="connsiteX4" fmla="*/ 1691640 w 1826357"/>
              <a:gd name="connsiteY4" fmla="*/ 152400 h 640080"/>
              <a:gd name="connsiteX5" fmla="*/ 1722120 w 1826357"/>
              <a:gd name="connsiteY5" fmla="*/ 198120 h 640080"/>
              <a:gd name="connsiteX6" fmla="*/ 1767840 w 1826357"/>
              <a:gd name="connsiteY6" fmla="*/ 243840 h 640080"/>
              <a:gd name="connsiteX7" fmla="*/ 1783080 w 1826357"/>
              <a:gd name="connsiteY7" fmla="*/ 441960 h 640080"/>
              <a:gd name="connsiteX8" fmla="*/ 1645920 w 1826357"/>
              <a:gd name="connsiteY8" fmla="*/ 518160 h 640080"/>
              <a:gd name="connsiteX9" fmla="*/ 1600200 w 1826357"/>
              <a:gd name="connsiteY9" fmla="*/ 548640 h 640080"/>
              <a:gd name="connsiteX10" fmla="*/ 1508760 w 1826357"/>
              <a:gd name="connsiteY10" fmla="*/ 579120 h 640080"/>
              <a:gd name="connsiteX11" fmla="*/ 1417320 w 1826357"/>
              <a:gd name="connsiteY11" fmla="*/ 609600 h 640080"/>
              <a:gd name="connsiteX12" fmla="*/ 1371600 w 1826357"/>
              <a:gd name="connsiteY12" fmla="*/ 624840 h 640080"/>
              <a:gd name="connsiteX13" fmla="*/ 1325880 w 1826357"/>
              <a:gd name="connsiteY13" fmla="*/ 640080 h 640080"/>
              <a:gd name="connsiteX14" fmla="*/ 975360 w 1826357"/>
              <a:gd name="connsiteY14" fmla="*/ 609600 h 640080"/>
              <a:gd name="connsiteX15" fmla="*/ 853440 w 1826357"/>
              <a:gd name="connsiteY15" fmla="*/ 579120 h 640080"/>
              <a:gd name="connsiteX16" fmla="*/ 777240 w 1826357"/>
              <a:gd name="connsiteY16" fmla="*/ 563880 h 640080"/>
              <a:gd name="connsiteX17" fmla="*/ 731520 w 1826357"/>
              <a:gd name="connsiteY17" fmla="*/ 548640 h 640080"/>
              <a:gd name="connsiteX18" fmla="*/ 350520 w 1826357"/>
              <a:gd name="connsiteY18" fmla="*/ 533400 h 640080"/>
              <a:gd name="connsiteX19" fmla="*/ 60960 w 1826357"/>
              <a:gd name="connsiteY19" fmla="*/ 518160 h 640080"/>
              <a:gd name="connsiteX20" fmla="*/ 30480 w 1826357"/>
              <a:gd name="connsiteY20" fmla="*/ 472440 h 640080"/>
              <a:gd name="connsiteX21" fmla="*/ 0 w 1826357"/>
              <a:gd name="connsiteY21" fmla="*/ 381000 h 640080"/>
              <a:gd name="connsiteX22" fmla="*/ 15240 w 1826357"/>
              <a:gd name="connsiteY22" fmla="*/ 243840 h 640080"/>
              <a:gd name="connsiteX23" fmla="*/ 30480 w 1826357"/>
              <a:gd name="connsiteY23" fmla="*/ 198120 h 640080"/>
              <a:gd name="connsiteX24" fmla="*/ 121920 w 1826357"/>
              <a:gd name="connsiteY24" fmla="*/ 167640 h 640080"/>
              <a:gd name="connsiteX25" fmla="*/ 167640 w 1826357"/>
              <a:gd name="connsiteY25" fmla="*/ 152400 h 640080"/>
              <a:gd name="connsiteX26" fmla="*/ 426720 w 1826357"/>
              <a:gd name="connsiteY26" fmla="*/ 121920 h 640080"/>
              <a:gd name="connsiteX27" fmla="*/ 518160 w 1826357"/>
              <a:gd name="connsiteY27" fmla="*/ 106680 h 640080"/>
              <a:gd name="connsiteX28" fmla="*/ 594360 w 1826357"/>
              <a:gd name="connsiteY28" fmla="*/ 91440 h 640080"/>
              <a:gd name="connsiteX29" fmla="*/ 716280 w 1826357"/>
              <a:gd name="connsiteY29" fmla="*/ 76200 h 640080"/>
              <a:gd name="connsiteX30" fmla="*/ 777240 w 1826357"/>
              <a:gd name="connsiteY30" fmla="*/ 60960 h 640080"/>
              <a:gd name="connsiteX31" fmla="*/ 1219200 w 1826357"/>
              <a:gd name="connsiteY31" fmla="*/ 45720 h 640080"/>
              <a:gd name="connsiteX32" fmla="*/ 1295400 w 1826357"/>
              <a:gd name="connsiteY32" fmla="*/ 3048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26357" h="640080">
                <a:moveTo>
                  <a:pt x="1341120" y="0"/>
                </a:moveTo>
                <a:cubicBezTo>
                  <a:pt x="1346289" y="646"/>
                  <a:pt x="1476231" y="8794"/>
                  <a:pt x="1508760" y="30480"/>
                </a:cubicBezTo>
                <a:cubicBezTo>
                  <a:pt x="1622918" y="106586"/>
                  <a:pt x="1491489" y="55203"/>
                  <a:pt x="1600200" y="91440"/>
                </a:cubicBezTo>
                <a:cubicBezTo>
                  <a:pt x="1615440" y="106680"/>
                  <a:pt x="1627987" y="125205"/>
                  <a:pt x="1645920" y="137160"/>
                </a:cubicBezTo>
                <a:cubicBezTo>
                  <a:pt x="1659286" y="146071"/>
                  <a:pt x="1679096" y="142365"/>
                  <a:pt x="1691640" y="152400"/>
                </a:cubicBezTo>
                <a:cubicBezTo>
                  <a:pt x="1705943" y="163842"/>
                  <a:pt x="1710394" y="184049"/>
                  <a:pt x="1722120" y="198120"/>
                </a:cubicBezTo>
                <a:cubicBezTo>
                  <a:pt x="1735918" y="214677"/>
                  <a:pt x="1752600" y="228600"/>
                  <a:pt x="1767840" y="243840"/>
                </a:cubicBezTo>
                <a:cubicBezTo>
                  <a:pt x="1788666" y="306319"/>
                  <a:pt x="1826357" y="373954"/>
                  <a:pt x="1783080" y="441960"/>
                </a:cubicBezTo>
                <a:cubicBezTo>
                  <a:pt x="1738231" y="512436"/>
                  <a:pt x="1700099" y="491070"/>
                  <a:pt x="1645920" y="518160"/>
                </a:cubicBezTo>
                <a:cubicBezTo>
                  <a:pt x="1629537" y="526351"/>
                  <a:pt x="1616938" y="541201"/>
                  <a:pt x="1600200" y="548640"/>
                </a:cubicBezTo>
                <a:cubicBezTo>
                  <a:pt x="1570840" y="561689"/>
                  <a:pt x="1539240" y="568960"/>
                  <a:pt x="1508760" y="579120"/>
                </a:cubicBezTo>
                <a:lnTo>
                  <a:pt x="1417320" y="609600"/>
                </a:lnTo>
                <a:lnTo>
                  <a:pt x="1371600" y="624840"/>
                </a:lnTo>
                <a:lnTo>
                  <a:pt x="1325880" y="640080"/>
                </a:lnTo>
                <a:cubicBezTo>
                  <a:pt x="1209040" y="629920"/>
                  <a:pt x="1091973" y="622094"/>
                  <a:pt x="975360" y="609600"/>
                </a:cubicBezTo>
                <a:cubicBezTo>
                  <a:pt x="877059" y="599068"/>
                  <a:pt x="927671" y="597678"/>
                  <a:pt x="853440" y="579120"/>
                </a:cubicBezTo>
                <a:cubicBezTo>
                  <a:pt x="828310" y="572838"/>
                  <a:pt x="802370" y="570162"/>
                  <a:pt x="777240" y="563880"/>
                </a:cubicBezTo>
                <a:cubicBezTo>
                  <a:pt x="761655" y="559984"/>
                  <a:pt x="747544" y="549785"/>
                  <a:pt x="731520" y="548640"/>
                </a:cubicBezTo>
                <a:cubicBezTo>
                  <a:pt x="604741" y="539584"/>
                  <a:pt x="477490" y="539171"/>
                  <a:pt x="350520" y="533400"/>
                </a:cubicBezTo>
                <a:lnTo>
                  <a:pt x="60960" y="518160"/>
                </a:lnTo>
                <a:cubicBezTo>
                  <a:pt x="50800" y="502920"/>
                  <a:pt x="37919" y="489178"/>
                  <a:pt x="30480" y="472440"/>
                </a:cubicBezTo>
                <a:cubicBezTo>
                  <a:pt x="17431" y="443080"/>
                  <a:pt x="0" y="381000"/>
                  <a:pt x="0" y="381000"/>
                </a:cubicBezTo>
                <a:cubicBezTo>
                  <a:pt x="5080" y="335280"/>
                  <a:pt x="7677" y="289215"/>
                  <a:pt x="15240" y="243840"/>
                </a:cubicBezTo>
                <a:cubicBezTo>
                  <a:pt x="17881" y="227994"/>
                  <a:pt x="17408" y="207457"/>
                  <a:pt x="30480" y="198120"/>
                </a:cubicBezTo>
                <a:cubicBezTo>
                  <a:pt x="56624" y="179446"/>
                  <a:pt x="91440" y="177800"/>
                  <a:pt x="121920" y="167640"/>
                </a:cubicBezTo>
                <a:lnTo>
                  <a:pt x="167640" y="152400"/>
                </a:lnTo>
                <a:cubicBezTo>
                  <a:pt x="281002" y="114613"/>
                  <a:pt x="197336" y="138305"/>
                  <a:pt x="426720" y="121920"/>
                </a:cubicBezTo>
                <a:lnTo>
                  <a:pt x="518160" y="106680"/>
                </a:lnTo>
                <a:cubicBezTo>
                  <a:pt x="543645" y="102046"/>
                  <a:pt x="568758" y="95379"/>
                  <a:pt x="594360" y="91440"/>
                </a:cubicBezTo>
                <a:cubicBezTo>
                  <a:pt x="634840" y="85212"/>
                  <a:pt x="675881" y="82933"/>
                  <a:pt x="716280" y="76200"/>
                </a:cubicBezTo>
                <a:cubicBezTo>
                  <a:pt x="736940" y="72757"/>
                  <a:pt x="756333" y="62227"/>
                  <a:pt x="777240" y="60960"/>
                </a:cubicBezTo>
                <a:cubicBezTo>
                  <a:pt x="924378" y="52043"/>
                  <a:pt x="1071880" y="50800"/>
                  <a:pt x="1219200" y="45720"/>
                </a:cubicBezTo>
                <a:cubicBezTo>
                  <a:pt x="1285088" y="29248"/>
                  <a:pt x="1259215" y="30480"/>
                  <a:pt x="1295400" y="3048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858000" y="1752600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a </a:t>
            </a:r>
            <a:r>
              <a:rPr lang="en-US" sz="3000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él</a:t>
            </a:r>
            <a:endParaRPr lang="en-US" sz="300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34000" y="4495800"/>
            <a:ext cx="152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096000" y="1396425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a </a:t>
            </a:r>
            <a:r>
              <a:rPr lang="en-US" sz="3000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ellos</a:t>
            </a:r>
            <a:endParaRPr lang="en-US" sz="300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77000" y="5257800"/>
            <a:ext cx="2438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400800" y="1371600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 </a:t>
            </a:r>
            <a:r>
              <a:rPr lang="en-US" sz="30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nosotros</a:t>
            </a:r>
            <a:endParaRPr lang="en-US" sz="30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29200" y="4168170"/>
            <a:ext cx="1828800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a </a:t>
            </a:r>
            <a:r>
              <a:rPr lang="en-US" sz="3000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ella</a:t>
            </a:r>
            <a:endParaRPr lang="en-US" sz="300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  <a:p>
            <a:pPr>
              <a:lnSpc>
                <a:spcPct val="75000"/>
              </a:lnSpc>
            </a:pPr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a </a:t>
            </a:r>
            <a:r>
              <a:rPr lang="en-US" sz="3000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usted</a:t>
            </a:r>
            <a:endParaRPr lang="en-US" sz="300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3000" y="3482370"/>
            <a:ext cx="1828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a </a:t>
            </a:r>
            <a:r>
              <a:rPr lang="en-US" sz="3000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ella</a:t>
            </a:r>
            <a:endParaRPr lang="en-US" sz="300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  <a:p>
            <a:pPr>
              <a:lnSpc>
                <a:spcPct val="75000"/>
              </a:lnSpc>
            </a:pPr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a </a:t>
            </a:r>
            <a:r>
              <a:rPr lang="en-US" sz="3000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usted</a:t>
            </a:r>
            <a:endParaRPr lang="en-US" sz="300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57800" y="4953000"/>
            <a:ext cx="2286000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a </a:t>
            </a:r>
            <a:r>
              <a:rPr lang="en-US" sz="3000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ellas</a:t>
            </a:r>
            <a:endParaRPr lang="en-US" sz="300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  <a:p>
            <a:pPr>
              <a:lnSpc>
                <a:spcPct val="75000"/>
              </a:lnSpc>
            </a:pPr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a </a:t>
            </a:r>
            <a:r>
              <a:rPr lang="en-US" sz="3000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ustedes</a:t>
            </a:r>
            <a:endParaRPr lang="en-US" sz="300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C -0.00487 -0.01088 -0.0073 -0.02292 -0.01441 -0.03125 C -0.02327 -0.0426 -0.03403 -0.0463 -0.04532 -0.05116 C -0.05105 -0.05394 -0.05834 -0.05973 -0.06459 -0.06019 C -0.08316 -0.0625 -0.10191 -0.0632 -0.12066 -0.06459 C -0.13247 -0.07038 -0.11806 -0.06204 -0.12778 -0.0713 C -0.13108 -0.07477 -0.13542 -0.07639 -0.13889 -0.0801 C -0.14584 -0.0875 -0.14948 -0.09283 -0.1573 -0.09561 C -0.17223 -0.09491 -0.18698 -0.09491 -0.20191 -0.09352 C -0.20764 -0.09306 -0.21355 -0.08357 -0.21858 -0.0801 C -0.22431 -0.07616 -0.23091 -0.07431 -0.23698 -0.0713 C -0.24341 -0.06436 -0.24723 -0.06413 -0.25521 -0.06227 C -0.2816 -0.06459 -0.32153 -0.0794 -0.33941 -0.03797 C -0.3408 -0.03033 -0.34341 -0.02686 -0.34636 -0.02014 C -0.34896 -0.00602 -0.34879 -0.01135 -0.34896 -0.00487 " pathEditMode="relative" rAng="0" ptsTypes="ffffffffffffff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-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2917 C -0.01702 -0.03171 -0.03091 -0.03634 -0.04514 -0.03982 C -0.05209 -0.0419 -0.05955 -0.04074 -0.06684 -0.04097 C -0.1191 -0.03565 -0.17032 -0.02986 -0.22205 -0.02014 C -0.23959 -0.01111 -0.26094 -0.01088 -0.27934 -0.00533 C -0.28664 -0.00301 -0.29393 -0.00023 -0.3007 0.00278 C -0.30434 0.0044 -0.31164 0.00787 -0.31146 0.0081 C -0.3165 0.01227 -0.32205 0.01666 -0.32743 0.01991 C -0.33091 0.02199 -0.33802 0.02523 -0.3382 0.02546 C -0.33993 0.02754 -0.34115 0.03032 -0.34306 0.03194 C -0.34479 0.03379 -0.34705 0.0331 -0.34861 0.03472 C -0.35608 0.04305 -0.35348 0.05879 -0.35816 0.06875 C -0.36198 0.07639 -0.36181 0.07291 -0.36164 0.07778 " pathEditMode="relative" rAng="-159535" ptsTypes="ffffffffffff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0" y="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1181 0.00648 -0.02379 0.0125 -0.03438 0.02315 C -0.05243 0.0412 -0.06754 0.0662 -0.08594 0.08171 C -0.10591 0.09838 -0.13507 0.09514 -0.15452 0.09653 C -0.16858 0.1 -0.18212 0.10417 -0.19584 0.1081 C -0.21372 0.11875 -0.23004 0.13819 -0.24393 0.16042 C -0.2467 0.16991 -0.25157 0.18519 -0.25591 0.19306 C -0.2599 0.21319 -0.2625 0.23542 -0.2625 0.25741 " pathEditMode="relative" rAng="0" ptsTypes="fffffff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C -0.00955 0.00717 -0.01875 0.01389 -0.02708 0.02592 C -0.04115 0.04629 -0.05278 0.07454 -0.06701 0.09213 C -0.08264 0.11088 -0.10521 0.10717 -0.12049 0.10903 C -0.13125 0.11273 -0.14201 0.11736 -0.15243 0.12199 C -0.16649 0.13403 -0.17917 0.15579 -0.18993 0.18079 C -0.19219 0.19166 -0.19566 0.20903 -0.19931 0.21805 C -0.20243 0.24051 -0.20417 0.26551 -0.20417 0.29074 " pathEditMode="relative" rAng="0" ptsTypes="fffffff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3.7037E-6 C 0.00677 0.01343 0.00868 0.0301 0.01198 0.04584 C 0.01302 0.0507 0.01336 0.05625 0.0151 0.06042 C 0.01614 0.06297 0.01753 0.06528 0.0184 0.06783 C 0.02187 0.07917 0.02396 0.0926 0.02656 0.1044 C 0.03038 0.14676 0.02743 0.1882 0.0184 0.22801 C 0.01649 0.23658 0.01406 0.25024 0.01024 0.25741 C 0.0059 0.26621 -0.00104 0.27361 -0.00608 0.28172 C -0.00782 0.28426 -0.00799 0.28843 -0.0092 0.29144 C -0.01059 0.29422 -0.01285 0.29584 -0.01424 0.29885 C -0.01667 0.30324 -0.01841 0.30834 -0.02066 0.3132 C -0.0224 0.31713 -0.02726 0.32292 -0.02726 0.32315 C -0.029 0.33125 -0.03125 0.33635 -0.03542 0.3426 C -0.03941 0.36019 -0.05035 0.37246 -0.0599 0.3838 C -0.06389 0.3882 -0.06493 0.38774 -0.06806 0.39352 C -0.07327 0.40301 -0.07743 0.41343 -0.08438 0.42037 C -0.0849 0.42269 -0.08542 0.425 -0.08594 0.42778 C -0.08646 0.42986 -0.0875 0.43473 -0.0875 0.43519 " pathEditMode="relative" rAng="0" ptsTypes="fffffffffffffffff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2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2.59259E-6 C 0.00451 0.01644 0.00521 0.03148 0.00833 0.04746 C 0.01007 0.09005 0.02014 0.13102 0.02622 0.17246 C 0.02813 0.20301 0.02934 0.23357 0.03368 0.2632 C 0.03177 0.3125 0.0375 0.39607 0.01701 0.44398 C 0.0151 0.45463 0.01198 0.46505 0.00833 0.47385 C 0.00521 0.4919 0.00087 0.50857 -0.00104 0.52709 C -0.00156 0.55347 -0.00156 0.54352 -0.00156 0.55741 " pathEditMode="relative" rAng="0" ptsTypes="fffffffA">
                                      <p:cBhvr>
                                        <p:cTn id="10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2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  <p:bldP spid="20" grpId="0"/>
      <p:bldP spid="20" grpId="1"/>
      <p:bldP spid="21" grpId="0" animBg="1"/>
      <p:bldP spid="22" grpId="0"/>
      <p:bldP spid="22" grpId="1"/>
      <p:bldP spid="25" grpId="0" animBg="1"/>
      <p:bldP spid="26" grpId="0"/>
      <p:bldP spid="26" grpId="1"/>
      <p:bldP spid="28" grpId="0" animBg="1"/>
      <p:bldP spid="29" grpId="0"/>
      <p:bldP spid="29" grpId="1"/>
      <p:bldP spid="31" grpId="0" animBg="1"/>
      <p:bldP spid="30" grpId="0"/>
      <p:bldP spid="30" grpId="1"/>
      <p:bldP spid="33" grpId="0" animBg="1"/>
      <p:bldP spid="32" grpId="0"/>
      <p:bldP spid="32" grpId="1"/>
      <p:bldP spid="27" grpId="0" animBg="1"/>
      <p:bldP spid="27" grpId="1" animBg="1"/>
      <p:bldP spid="35" grpId="0"/>
      <p:bldP spid="35" grpId="1"/>
      <p:bldP spid="36" grpId="0" animBg="1"/>
      <p:bldP spid="3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Yonabeth\Desktop\TPT\_GRAMMAR\Object Pronouns\Indirect Object Pronouns\Indirect Object Pronouns PPT for JPEGS\Slide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Freeform 2"/>
          <p:cNvSpPr/>
          <p:nvPr/>
        </p:nvSpPr>
        <p:spPr>
          <a:xfrm>
            <a:off x="1371600" y="1447800"/>
            <a:ext cx="208520" cy="199986"/>
          </a:xfrm>
          <a:custGeom>
            <a:avLst/>
            <a:gdLst>
              <a:gd name="connsiteX0" fmla="*/ 125393 w 208520"/>
              <a:gd name="connsiteY0" fmla="*/ 6945 h 199986"/>
              <a:gd name="connsiteX1" fmla="*/ 155081 w 208520"/>
              <a:gd name="connsiteY1" fmla="*/ 30696 h 199986"/>
              <a:gd name="connsiteX2" fmla="*/ 172894 w 208520"/>
              <a:gd name="connsiteY2" fmla="*/ 36633 h 199986"/>
              <a:gd name="connsiteX3" fmla="*/ 178832 w 208520"/>
              <a:gd name="connsiteY3" fmla="*/ 54446 h 199986"/>
              <a:gd name="connsiteX4" fmla="*/ 190707 w 208520"/>
              <a:gd name="connsiteY4" fmla="*/ 66322 h 199986"/>
              <a:gd name="connsiteX5" fmla="*/ 208520 w 208520"/>
              <a:gd name="connsiteY5" fmla="*/ 101948 h 199986"/>
              <a:gd name="connsiteX6" fmla="*/ 184769 w 208520"/>
              <a:gd name="connsiteY6" fmla="*/ 149449 h 199986"/>
              <a:gd name="connsiteX7" fmla="*/ 166956 w 208520"/>
              <a:gd name="connsiteY7" fmla="*/ 161324 h 199986"/>
              <a:gd name="connsiteX8" fmla="*/ 155081 w 208520"/>
              <a:gd name="connsiteY8" fmla="*/ 179137 h 199986"/>
              <a:gd name="connsiteX9" fmla="*/ 137268 w 208520"/>
              <a:gd name="connsiteY9" fmla="*/ 185075 h 199986"/>
              <a:gd name="connsiteX10" fmla="*/ 95704 w 208520"/>
              <a:gd name="connsiteY10" fmla="*/ 196950 h 199986"/>
              <a:gd name="connsiteX11" fmla="*/ 66016 w 208520"/>
              <a:gd name="connsiteY11" fmla="*/ 191012 h 199986"/>
              <a:gd name="connsiteX12" fmla="*/ 30390 w 208520"/>
              <a:gd name="connsiteY12" fmla="*/ 167262 h 199986"/>
              <a:gd name="connsiteX13" fmla="*/ 24452 w 208520"/>
              <a:gd name="connsiteY13" fmla="*/ 149449 h 199986"/>
              <a:gd name="connsiteX14" fmla="*/ 6639 w 208520"/>
              <a:gd name="connsiteY14" fmla="*/ 119761 h 199986"/>
              <a:gd name="connsiteX15" fmla="*/ 12577 w 208520"/>
              <a:gd name="connsiteY15" fmla="*/ 60384 h 199986"/>
              <a:gd name="connsiteX16" fmla="*/ 24452 w 208520"/>
              <a:gd name="connsiteY16" fmla="*/ 42571 h 199986"/>
              <a:gd name="connsiteX17" fmla="*/ 66016 w 208520"/>
              <a:gd name="connsiteY17" fmla="*/ 12883 h 199986"/>
              <a:gd name="connsiteX18" fmla="*/ 89767 w 208520"/>
              <a:gd name="connsiteY18" fmla="*/ 6945 h 199986"/>
              <a:gd name="connsiteX19" fmla="*/ 125393 w 208520"/>
              <a:gd name="connsiteY19" fmla="*/ 6945 h 19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8520" h="199986">
                <a:moveTo>
                  <a:pt x="125393" y="6945"/>
                </a:moveTo>
                <a:cubicBezTo>
                  <a:pt x="136279" y="10904"/>
                  <a:pt x="116711" y="0"/>
                  <a:pt x="155081" y="30696"/>
                </a:cubicBezTo>
                <a:cubicBezTo>
                  <a:pt x="159968" y="34606"/>
                  <a:pt x="166956" y="34654"/>
                  <a:pt x="172894" y="36633"/>
                </a:cubicBezTo>
                <a:cubicBezTo>
                  <a:pt x="174873" y="42571"/>
                  <a:pt x="175612" y="49079"/>
                  <a:pt x="178832" y="54446"/>
                </a:cubicBezTo>
                <a:cubicBezTo>
                  <a:pt x="181712" y="59246"/>
                  <a:pt x="187210" y="61950"/>
                  <a:pt x="190707" y="66322"/>
                </a:cubicBezTo>
                <a:cubicBezTo>
                  <a:pt x="203861" y="82766"/>
                  <a:pt x="202248" y="83134"/>
                  <a:pt x="208520" y="101948"/>
                </a:cubicBezTo>
                <a:cubicBezTo>
                  <a:pt x="199088" y="130245"/>
                  <a:pt x="203612" y="134375"/>
                  <a:pt x="184769" y="149449"/>
                </a:cubicBezTo>
                <a:cubicBezTo>
                  <a:pt x="179197" y="153907"/>
                  <a:pt x="172894" y="157366"/>
                  <a:pt x="166956" y="161324"/>
                </a:cubicBezTo>
                <a:cubicBezTo>
                  <a:pt x="162998" y="167262"/>
                  <a:pt x="160653" y="174679"/>
                  <a:pt x="155081" y="179137"/>
                </a:cubicBezTo>
                <a:cubicBezTo>
                  <a:pt x="150194" y="183047"/>
                  <a:pt x="143286" y="183356"/>
                  <a:pt x="137268" y="185075"/>
                </a:cubicBezTo>
                <a:cubicBezTo>
                  <a:pt x="85078" y="199986"/>
                  <a:pt x="138413" y="182713"/>
                  <a:pt x="95704" y="196950"/>
                </a:cubicBezTo>
                <a:cubicBezTo>
                  <a:pt x="85808" y="194971"/>
                  <a:pt x="75203" y="195188"/>
                  <a:pt x="66016" y="191012"/>
                </a:cubicBezTo>
                <a:cubicBezTo>
                  <a:pt x="53023" y="185106"/>
                  <a:pt x="30390" y="167262"/>
                  <a:pt x="30390" y="167262"/>
                </a:cubicBezTo>
                <a:cubicBezTo>
                  <a:pt x="28411" y="161324"/>
                  <a:pt x="27672" y="154816"/>
                  <a:pt x="24452" y="149449"/>
                </a:cubicBezTo>
                <a:cubicBezTo>
                  <a:pt x="0" y="108694"/>
                  <a:pt x="23461" y="170221"/>
                  <a:pt x="6639" y="119761"/>
                </a:cubicBezTo>
                <a:cubicBezTo>
                  <a:pt x="8618" y="99969"/>
                  <a:pt x="8104" y="79766"/>
                  <a:pt x="12577" y="60384"/>
                </a:cubicBezTo>
                <a:cubicBezTo>
                  <a:pt x="14182" y="53431"/>
                  <a:pt x="19808" y="47989"/>
                  <a:pt x="24452" y="42571"/>
                </a:cubicBezTo>
                <a:cubicBezTo>
                  <a:pt x="44550" y="19123"/>
                  <a:pt x="42097" y="19717"/>
                  <a:pt x="66016" y="12883"/>
                </a:cubicBezTo>
                <a:cubicBezTo>
                  <a:pt x="73863" y="10641"/>
                  <a:pt x="81920" y="9187"/>
                  <a:pt x="89767" y="6945"/>
                </a:cubicBezTo>
                <a:cubicBezTo>
                  <a:pt x="113113" y="275"/>
                  <a:pt x="114507" y="2987"/>
                  <a:pt x="125393" y="6945"/>
                </a:cubicBezTo>
                <a:close/>
              </a:path>
            </a:pathLst>
          </a:custGeom>
          <a:solidFill>
            <a:srgbClr val="FFDF57"/>
          </a:solidFill>
          <a:ln>
            <a:solidFill>
              <a:srgbClr val="FFD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670758" y="1471533"/>
            <a:ext cx="208520" cy="199986"/>
          </a:xfrm>
          <a:custGeom>
            <a:avLst/>
            <a:gdLst>
              <a:gd name="connsiteX0" fmla="*/ 125393 w 208520"/>
              <a:gd name="connsiteY0" fmla="*/ 6945 h 199986"/>
              <a:gd name="connsiteX1" fmla="*/ 155081 w 208520"/>
              <a:gd name="connsiteY1" fmla="*/ 30696 h 199986"/>
              <a:gd name="connsiteX2" fmla="*/ 172894 w 208520"/>
              <a:gd name="connsiteY2" fmla="*/ 36633 h 199986"/>
              <a:gd name="connsiteX3" fmla="*/ 178832 w 208520"/>
              <a:gd name="connsiteY3" fmla="*/ 54446 h 199986"/>
              <a:gd name="connsiteX4" fmla="*/ 190707 w 208520"/>
              <a:gd name="connsiteY4" fmla="*/ 66322 h 199986"/>
              <a:gd name="connsiteX5" fmla="*/ 208520 w 208520"/>
              <a:gd name="connsiteY5" fmla="*/ 101948 h 199986"/>
              <a:gd name="connsiteX6" fmla="*/ 184769 w 208520"/>
              <a:gd name="connsiteY6" fmla="*/ 149449 h 199986"/>
              <a:gd name="connsiteX7" fmla="*/ 166956 w 208520"/>
              <a:gd name="connsiteY7" fmla="*/ 161324 h 199986"/>
              <a:gd name="connsiteX8" fmla="*/ 155081 w 208520"/>
              <a:gd name="connsiteY8" fmla="*/ 179137 h 199986"/>
              <a:gd name="connsiteX9" fmla="*/ 137268 w 208520"/>
              <a:gd name="connsiteY9" fmla="*/ 185075 h 199986"/>
              <a:gd name="connsiteX10" fmla="*/ 95704 w 208520"/>
              <a:gd name="connsiteY10" fmla="*/ 196950 h 199986"/>
              <a:gd name="connsiteX11" fmla="*/ 66016 w 208520"/>
              <a:gd name="connsiteY11" fmla="*/ 191012 h 199986"/>
              <a:gd name="connsiteX12" fmla="*/ 30390 w 208520"/>
              <a:gd name="connsiteY12" fmla="*/ 167262 h 199986"/>
              <a:gd name="connsiteX13" fmla="*/ 24452 w 208520"/>
              <a:gd name="connsiteY13" fmla="*/ 149449 h 199986"/>
              <a:gd name="connsiteX14" fmla="*/ 6639 w 208520"/>
              <a:gd name="connsiteY14" fmla="*/ 119761 h 199986"/>
              <a:gd name="connsiteX15" fmla="*/ 12577 w 208520"/>
              <a:gd name="connsiteY15" fmla="*/ 60384 h 199986"/>
              <a:gd name="connsiteX16" fmla="*/ 24452 w 208520"/>
              <a:gd name="connsiteY16" fmla="*/ 42571 h 199986"/>
              <a:gd name="connsiteX17" fmla="*/ 66016 w 208520"/>
              <a:gd name="connsiteY17" fmla="*/ 12883 h 199986"/>
              <a:gd name="connsiteX18" fmla="*/ 89767 w 208520"/>
              <a:gd name="connsiteY18" fmla="*/ 6945 h 199986"/>
              <a:gd name="connsiteX19" fmla="*/ 125393 w 208520"/>
              <a:gd name="connsiteY19" fmla="*/ 6945 h 19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8520" h="199986">
                <a:moveTo>
                  <a:pt x="125393" y="6945"/>
                </a:moveTo>
                <a:cubicBezTo>
                  <a:pt x="136279" y="10904"/>
                  <a:pt x="116711" y="0"/>
                  <a:pt x="155081" y="30696"/>
                </a:cubicBezTo>
                <a:cubicBezTo>
                  <a:pt x="159968" y="34606"/>
                  <a:pt x="166956" y="34654"/>
                  <a:pt x="172894" y="36633"/>
                </a:cubicBezTo>
                <a:cubicBezTo>
                  <a:pt x="174873" y="42571"/>
                  <a:pt x="175612" y="49079"/>
                  <a:pt x="178832" y="54446"/>
                </a:cubicBezTo>
                <a:cubicBezTo>
                  <a:pt x="181712" y="59246"/>
                  <a:pt x="187210" y="61950"/>
                  <a:pt x="190707" y="66322"/>
                </a:cubicBezTo>
                <a:cubicBezTo>
                  <a:pt x="203861" y="82766"/>
                  <a:pt x="202248" y="83134"/>
                  <a:pt x="208520" y="101948"/>
                </a:cubicBezTo>
                <a:cubicBezTo>
                  <a:pt x="199088" y="130245"/>
                  <a:pt x="203612" y="134375"/>
                  <a:pt x="184769" y="149449"/>
                </a:cubicBezTo>
                <a:cubicBezTo>
                  <a:pt x="179197" y="153907"/>
                  <a:pt x="172894" y="157366"/>
                  <a:pt x="166956" y="161324"/>
                </a:cubicBezTo>
                <a:cubicBezTo>
                  <a:pt x="162998" y="167262"/>
                  <a:pt x="160653" y="174679"/>
                  <a:pt x="155081" y="179137"/>
                </a:cubicBezTo>
                <a:cubicBezTo>
                  <a:pt x="150194" y="183047"/>
                  <a:pt x="143286" y="183356"/>
                  <a:pt x="137268" y="185075"/>
                </a:cubicBezTo>
                <a:cubicBezTo>
                  <a:pt x="85078" y="199986"/>
                  <a:pt x="138413" y="182713"/>
                  <a:pt x="95704" y="196950"/>
                </a:cubicBezTo>
                <a:cubicBezTo>
                  <a:pt x="85808" y="194971"/>
                  <a:pt x="75203" y="195188"/>
                  <a:pt x="66016" y="191012"/>
                </a:cubicBezTo>
                <a:cubicBezTo>
                  <a:pt x="53023" y="185106"/>
                  <a:pt x="30390" y="167262"/>
                  <a:pt x="30390" y="167262"/>
                </a:cubicBezTo>
                <a:cubicBezTo>
                  <a:pt x="28411" y="161324"/>
                  <a:pt x="27672" y="154816"/>
                  <a:pt x="24452" y="149449"/>
                </a:cubicBezTo>
                <a:cubicBezTo>
                  <a:pt x="0" y="108694"/>
                  <a:pt x="23461" y="170221"/>
                  <a:pt x="6639" y="119761"/>
                </a:cubicBezTo>
                <a:cubicBezTo>
                  <a:pt x="8618" y="99969"/>
                  <a:pt x="8104" y="79766"/>
                  <a:pt x="12577" y="60384"/>
                </a:cubicBezTo>
                <a:cubicBezTo>
                  <a:pt x="14182" y="53431"/>
                  <a:pt x="19808" y="47989"/>
                  <a:pt x="24452" y="42571"/>
                </a:cubicBezTo>
                <a:cubicBezTo>
                  <a:pt x="44550" y="19123"/>
                  <a:pt x="42097" y="19717"/>
                  <a:pt x="66016" y="12883"/>
                </a:cubicBezTo>
                <a:cubicBezTo>
                  <a:pt x="73863" y="10641"/>
                  <a:pt x="81920" y="9187"/>
                  <a:pt x="89767" y="6945"/>
                </a:cubicBezTo>
                <a:cubicBezTo>
                  <a:pt x="113113" y="275"/>
                  <a:pt x="114507" y="2987"/>
                  <a:pt x="125393" y="6945"/>
                </a:cubicBezTo>
                <a:close/>
              </a:path>
            </a:pathLst>
          </a:custGeom>
          <a:solidFill>
            <a:srgbClr val="FFDF57"/>
          </a:solidFill>
          <a:ln>
            <a:solidFill>
              <a:srgbClr val="FFD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S90007478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3073400"/>
            <a:ext cx="9144000" cy="104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ea typeface="SoPlump" pitchFamily="2" charset="0"/>
              </a:rPr>
              <a:t>BEFORE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  <a:ea typeface="SoPlump" pitchFamily="2" charset="0"/>
              </a:rPr>
              <a:t>the conjugated verb!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  <a:ea typeface="SoPlump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Yonabeth\Desktop\TPT\_GRAMMAR\Object Pronouns\Indirect Object Pronouns\Indirect Object Pronouns PPT for JPEGS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1600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2667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37338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nos</a:t>
            </a:r>
            <a:endParaRPr lang="en-US" sz="32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4800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te</a:t>
            </a:r>
            <a:endParaRPr lang="en-US" sz="32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8674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os</a:t>
            </a:r>
            <a:endParaRPr lang="en-US" sz="32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448</Words>
  <Application>Microsoft Office PowerPoint</Application>
  <PresentationFormat>On-screen Show (4:3)</PresentationFormat>
  <Paragraphs>108</Paragraphs>
  <Slides>18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Calibri</vt:lpstr>
      <vt:lpstr>Courier New</vt:lpstr>
      <vt:lpstr>Gautami</vt:lpstr>
      <vt:lpstr>MVSans</vt:lpstr>
      <vt:lpstr>SoPlump</vt:lpstr>
      <vt:lpstr>Tahoma</vt:lpstr>
      <vt:lpstr>Trebuchet MS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Yonabeth</dc:creator>
  <cp:lastModifiedBy>Feliciano Perez, Mirthia</cp:lastModifiedBy>
  <cp:revision>120</cp:revision>
  <dcterms:created xsi:type="dcterms:W3CDTF">2014-10-01T20:40:20Z</dcterms:created>
  <dcterms:modified xsi:type="dcterms:W3CDTF">2017-02-06T12:45:00Z</dcterms:modified>
</cp:coreProperties>
</file>