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70" r:id="rId4"/>
    <p:sldId id="269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F5E97B-B9D4-44FE-B5BC-46A6C68CA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A926F-D09F-4DBC-9F1A-AE08EB6F2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30BEF-9AC3-4740-8E86-851B6BB0C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E78F1-B70C-44AE-A9A6-C8AFF1C49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DA68B-AC72-4C6D-B374-5A0B247F4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5A599-8CEF-492B-BF06-06E00712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57E54-55FC-4F2A-9A16-4DD9D06CF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277D1-3B00-432B-8C86-B9612D277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29D09-59EF-4800-9F15-9DD0450DB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BBABE-CF51-4CFC-9C0F-FED464295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60E72-E045-4657-AE09-9917B2EC7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B5D741E9-1231-43F6-8DD7-053FE55FD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10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600"/>
              <a:t>Irregular Preterite Verbs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600"/>
              <a:t>Irregular Preterite Verbs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There is a whole set of irregular </a:t>
            </a:r>
            <a:r>
              <a:rPr lang="en-US" sz="3600" dirty="0" err="1"/>
              <a:t>preterite</a:t>
            </a:r>
            <a:r>
              <a:rPr lang="en-US" sz="3600" dirty="0"/>
              <a:t> verbs.</a:t>
            </a:r>
          </a:p>
          <a:p>
            <a:pPr eaLnBrk="1" hangingPunct="1"/>
            <a:r>
              <a:rPr lang="en-US" sz="3600" dirty="0"/>
              <a:t>These verbs have NO ACCENTS!</a:t>
            </a:r>
          </a:p>
          <a:p>
            <a:pPr eaLnBrk="1" hangingPunct="1"/>
            <a:r>
              <a:rPr lang="en-US" sz="3600" dirty="0"/>
              <a:t>Some have irregular stems.</a:t>
            </a:r>
          </a:p>
          <a:p>
            <a:pPr eaLnBrk="1" hangingPunct="1"/>
            <a:r>
              <a:rPr lang="en-US" sz="3600" dirty="0"/>
              <a:t>The endings for irregular </a:t>
            </a:r>
            <a:r>
              <a:rPr lang="en-US" sz="3600" dirty="0" err="1"/>
              <a:t>preterite</a:t>
            </a:r>
            <a:r>
              <a:rPr lang="en-US" sz="3600" dirty="0"/>
              <a:t> verbs are:</a:t>
            </a:r>
          </a:p>
          <a:p>
            <a:pPr eaLnBrk="1" hangingPunct="1"/>
            <a:r>
              <a:rPr lang="en-US" sz="3600" dirty="0"/>
              <a:t>e, </a:t>
            </a:r>
            <a:r>
              <a:rPr lang="en-US" sz="3600" dirty="0" err="1"/>
              <a:t>iste</a:t>
            </a:r>
            <a:r>
              <a:rPr lang="en-US" sz="3600" dirty="0"/>
              <a:t>, o, </a:t>
            </a:r>
            <a:r>
              <a:rPr lang="en-US" sz="3600" dirty="0" err="1"/>
              <a:t>imos</a:t>
            </a:r>
            <a:r>
              <a:rPr lang="en-US" sz="3600" dirty="0"/>
              <a:t>, </a:t>
            </a:r>
            <a:r>
              <a:rPr lang="en-US" sz="3600" dirty="0" err="1"/>
              <a:t>isteis</a:t>
            </a:r>
            <a:r>
              <a:rPr lang="en-US" sz="3600" dirty="0"/>
              <a:t>, </a:t>
            </a:r>
            <a:r>
              <a:rPr lang="en-US" sz="3600" dirty="0" err="1"/>
              <a:t>ieron</a:t>
            </a:r>
            <a:endParaRPr lang="en-US" sz="36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600"/>
              <a:t>Irregular Preterite Verbs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3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733768"/>
              </p:ext>
            </p:extLst>
          </p:nvPr>
        </p:nvGraphicFramePr>
        <p:xfrm>
          <a:off x="914400" y="1523999"/>
          <a:ext cx="7696200" cy="4664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414">
                  <a:extLst>
                    <a:ext uri="{9D8B030D-6E8A-4147-A177-3AD203B41FA5}">
                      <a16:colId xmlns:a16="http://schemas.microsoft.com/office/drawing/2014/main" val="1097867310"/>
                    </a:ext>
                  </a:extLst>
                </a:gridCol>
                <a:gridCol w="4052786">
                  <a:extLst>
                    <a:ext uri="{9D8B030D-6E8A-4147-A177-3AD203B41FA5}">
                      <a16:colId xmlns:a16="http://schemas.microsoft.com/office/drawing/2014/main" val="3589110682"/>
                    </a:ext>
                  </a:extLst>
                </a:gridCol>
              </a:tblGrid>
              <a:tr h="7449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rgbClr val="C00000"/>
                          </a:solidFill>
                        </a:rPr>
                        <a:t>hacer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 – to do, to make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rgbClr val="C00000"/>
                          </a:solidFill>
                        </a:rPr>
                        <a:t>decir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 – to say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146856"/>
                  </a:ext>
                </a:extLst>
              </a:tr>
              <a:tr h="626605">
                <a:tc>
                  <a:txBody>
                    <a:bodyPr/>
                    <a:lstStyle/>
                    <a:p>
                      <a:r>
                        <a:rPr lang="en-US" sz="2000" dirty="0" err="1"/>
                        <a:t>yo</a:t>
                      </a:r>
                      <a:r>
                        <a:rPr lang="en-US" sz="2000" dirty="0"/>
                        <a:t>                                 </a:t>
                      </a:r>
                      <a:r>
                        <a:rPr lang="en-US" sz="2000" b="1" dirty="0" err="1"/>
                        <a:t>hice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yo</a:t>
                      </a:r>
                      <a:r>
                        <a:rPr lang="en-US" sz="2000" dirty="0"/>
                        <a:t>                                   </a:t>
                      </a:r>
                      <a:r>
                        <a:rPr lang="en-US" sz="2000" b="1" dirty="0" err="1"/>
                        <a:t>dije</a:t>
                      </a:r>
                      <a:endParaRPr lang="en-US" sz="2000" b="1" dirty="0"/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624443"/>
                  </a:ext>
                </a:extLst>
              </a:tr>
              <a:tr h="643655">
                <a:tc>
                  <a:txBody>
                    <a:bodyPr/>
                    <a:lstStyle/>
                    <a:p>
                      <a:r>
                        <a:rPr lang="en-US" sz="2000" dirty="0" err="1"/>
                        <a:t>tú</a:t>
                      </a:r>
                      <a:r>
                        <a:rPr lang="en-US" sz="2000" dirty="0"/>
                        <a:t>                                 </a:t>
                      </a:r>
                      <a:r>
                        <a:rPr lang="en-US" sz="2000" b="1" dirty="0" err="1"/>
                        <a:t>hiciste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tú</a:t>
                      </a:r>
                      <a:r>
                        <a:rPr lang="en-US" sz="2000" dirty="0"/>
                        <a:t>                                   </a:t>
                      </a:r>
                      <a:r>
                        <a:rPr lang="en-US" sz="2000" b="1" dirty="0" err="1"/>
                        <a:t>dijiste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148275"/>
                  </a:ext>
                </a:extLst>
              </a:tr>
              <a:tr h="643655">
                <a:tc>
                  <a:txBody>
                    <a:bodyPr/>
                    <a:lstStyle/>
                    <a:p>
                      <a:r>
                        <a:rPr lang="en-US" sz="2000" dirty="0" err="1"/>
                        <a:t>usted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él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ella</a:t>
                      </a:r>
                      <a:r>
                        <a:rPr lang="en-US" sz="2000" dirty="0"/>
                        <a:t>               </a:t>
                      </a:r>
                      <a:r>
                        <a:rPr lang="en-US" sz="2000" b="1" dirty="0" err="1">
                          <a:solidFill>
                            <a:srgbClr val="00B0F0"/>
                          </a:solidFill>
                        </a:rPr>
                        <a:t>hizo</a:t>
                      </a:r>
                      <a:endParaRPr lang="en-US" sz="20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usted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él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ella</a:t>
                      </a:r>
                      <a:r>
                        <a:rPr lang="en-US" sz="2000" dirty="0"/>
                        <a:t>                 </a:t>
                      </a:r>
                      <a:r>
                        <a:rPr lang="en-US" sz="2000" b="1" dirty="0" err="1"/>
                        <a:t>dijo</a:t>
                      </a:r>
                      <a:r>
                        <a:rPr lang="en-US" sz="20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866157"/>
                  </a:ext>
                </a:extLst>
              </a:tr>
              <a:tr h="643655">
                <a:tc>
                  <a:txBody>
                    <a:bodyPr/>
                    <a:lstStyle/>
                    <a:p>
                      <a:r>
                        <a:rPr lang="en-US" sz="2000" dirty="0" err="1"/>
                        <a:t>nosotros</a:t>
                      </a:r>
                      <a:r>
                        <a:rPr lang="en-US" sz="2000" dirty="0"/>
                        <a:t>(as)               </a:t>
                      </a:r>
                      <a:r>
                        <a:rPr lang="en-US" sz="2000" b="1" dirty="0" err="1"/>
                        <a:t>hicimos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nosotros</a:t>
                      </a:r>
                      <a:r>
                        <a:rPr lang="en-US" sz="2000" dirty="0"/>
                        <a:t>(as)                 </a:t>
                      </a:r>
                      <a:r>
                        <a:rPr lang="en-US" sz="2000" b="1" dirty="0" err="1"/>
                        <a:t>dijimos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803835"/>
                  </a:ext>
                </a:extLst>
              </a:tr>
              <a:tr h="643655">
                <a:tc>
                  <a:txBody>
                    <a:bodyPr/>
                    <a:lstStyle/>
                    <a:p>
                      <a:r>
                        <a:rPr lang="en-US" sz="2000" dirty="0" err="1"/>
                        <a:t>vosotros</a:t>
                      </a:r>
                      <a:r>
                        <a:rPr lang="en-US" sz="2000" dirty="0"/>
                        <a:t>(as)               </a:t>
                      </a:r>
                      <a:r>
                        <a:rPr lang="en-US" sz="2000" b="1" dirty="0" err="1"/>
                        <a:t>hicisteis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vosotros</a:t>
                      </a:r>
                      <a:r>
                        <a:rPr lang="en-US" sz="2000" dirty="0"/>
                        <a:t>(as)                 </a:t>
                      </a:r>
                      <a:r>
                        <a:rPr lang="en-US" sz="2000" b="1" dirty="0" err="1"/>
                        <a:t>dijisteis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245896"/>
                  </a:ext>
                </a:extLst>
              </a:tr>
              <a:tr h="643655">
                <a:tc>
                  <a:txBody>
                    <a:bodyPr/>
                    <a:lstStyle/>
                    <a:p>
                      <a:r>
                        <a:rPr lang="en-US" sz="2000" dirty="0" err="1"/>
                        <a:t>ustedes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ellos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ellas</a:t>
                      </a:r>
                      <a:r>
                        <a:rPr lang="en-US" sz="2000" dirty="0"/>
                        <a:t>   </a:t>
                      </a:r>
                      <a:r>
                        <a:rPr lang="en-US" sz="2000" b="1" dirty="0" err="1"/>
                        <a:t>hicieron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ustedes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ellos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ellas</a:t>
                      </a:r>
                      <a:r>
                        <a:rPr lang="en-US" sz="2000" dirty="0"/>
                        <a:t>      </a:t>
                      </a:r>
                      <a:r>
                        <a:rPr lang="en-US" sz="2000" b="1" dirty="0" err="1"/>
                        <a:t>dijeron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556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08271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600"/>
              <a:t>Irregular Preterite Verbs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3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834480"/>
              </p:ext>
            </p:extLst>
          </p:nvPr>
        </p:nvGraphicFramePr>
        <p:xfrm>
          <a:off x="914400" y="1523999"/>
          <a:ext cx="7696200" cy="48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414">
                  <a:extLst>
                    <a:ext uri="{9D8B030D-6E8A-4147-A177-3AD203B41FA5}">
                      <a16:colId xmlns:a16="http://schemas.microsoft.com/office/drawing/2014/main" val="1097867310"/>
                    </a:ext>
                  </a:extLst>
                </a:gridCol>
                <a:gridCol w="4052786">
                  <a:extLst>
                    <a:ext uri="{9D8B030D-6E8A-4147-A177-3AD203B41FA5}">
                      <a16:colId xmlns:a16="http://schemas.microsoft.com/office/drawing/2014/main" val="3589110682"/>
                    </a:ext>
                  </a:extLst>
                </a:gridCol>
              </a:tblGrid>
              <a:tr h="5912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C00000"/>
                          </a:solidFill>
                        </a:rPr>
                        <a:t>tener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- to 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solidFill>
                            <a:srgbClr val="C00000"/>
                          </a:solidFill>
                        </a:rPr>
                        <a:t>estar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- to 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146856"/>
                  </a:ext>
                </a:extLst>
              </a:tr>
              <a:tr h="943466">
                <a:tc>
                  <a:txBody>
                    <a:bodyPr/>
                    <a:lstStyle/>
                    <a:p>
                      <a:r>
                        <a:rPr lang="en-US" sz="2000" dirty="0" err="1"/>
                        <a:t>yo</a:t>
                      </a:r>
                      <a:r>
                        <a:rPr lang="en-US" sz="2000" dirty="0"/>
                        <a:t>                                 </a:t>
                      </a:r>
                      <a:r>
                        <a:rPr lang="en-US" sz="2000" b="1" dirty="0" err="1"/>
                        <a:t>tuve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yo</a:t>
                      </a:r>
                      <a:r>
                        <a:rPr lang="en-US" sz="2000" dirty="0"/>
                        <a:t>                                   </a:t>
                      </a:r>
                      <a:r>
                        <a:rPr lang="en-US" sz="2000" b="1" dirty="0" err="1"/>
                        <a:t>estuve</a:t>
                      </a:r>
                      <a:endParaRPr lang="en-US" sz="2000" b="1" dirty="0"/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624443"/>
                  </a:ext>
                </a:extLst>
              </a:tr>
              <a:tr h="653169">
                <a:tc>
                  <a:txBody>
                    <a:bodyPr/>
                    <a:lstStyle/>
                    <a:p>
                      <a:r>
                        <a:rPr lang="en-US" sz="2000" dirty="0" err="1"/>
                        <a:t>tú</a:t>
                      </a:r>
                      <a:r>
                        <a:rPr lang="en-US" sz="2000" dirty="0"/>
                        <a:t>                                 </a:t>
                      </a:r>
                      <a:r>
                        <a:rPr lang="en-US" sz="2000" b="1" dirty="0" err="1"/>
                        <a:t>tuviste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tú</a:t>
                      </a:r>
                      <a:r>
                        <a:rPr lang="en-US" sz="2000" dirty="0"/>
                        <a:t>                                   </a:t>
                      </a:r>
                      <a:r>
                        <a:rPr lang="en-US" sz="2000" b="1" dirty="0" err="1"/>
                        <a:t>es</a:t>
                      </a:r>
                      <a:r>
                        <a:rPr lang="en-US" sz="2000" b="1" dirty="0" err="1"/>
                        <a:t>tuviste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148275"/>
                  </a:ext>
                </a:extLst>
              </a:tr>
              <a:tr h="653169">
                <a:tc>
                  <a:txBody>
                    <a:bodyPr/>
                    <a:lstStyle/>
                    <a:p>
                      <a:r>
                        <a:rPr lang="en-US" sz="2000" dirty="0" err="1"/>
                        <a:t>usted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él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ella</a:t>
                      </a:r>
                      <a:r>
                        <a:rPr lang="en-US" sz="2000" dirty="0"/>
                        <a:t>               </a:t>
                      </a:r>
                      <a:r>
                        <a:rPr lang="en-US" sz="2000" b="1" dirty="0" err="1"/>
                        <a:t>tuvo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usted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él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ella</a:t>
                      </a:r>
                      <a:r>
                        <a:rPr lang="en-US" sz="2000" dirty="0"/>
                        <a:t>                 </a:t>
                      </a:r>
                      <a:r>
                        <a:rPr lang="en-US" sz="2000" b="1" dirty="0" err="1"/>
                        <a:t>es</a:t>
                      </a:r>
                      <a:r>
                        <a:rPr lang="en-US" sz="2000" b="1" dirty="0" err="1"/>
                        <a:t>tuvo</a:t>
                      </a:r>
                      <a:r>
                        <a:rPr lang="en-US" sz="20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866157"/>
                  </a:ext>
                </a:extLst>
              </a:tr>
              <a:tr h="653169">
                <a:tc>
                  <a:txBody>
                    <a:bodyPr/>
                    <a:lstStyle/>
                    <a:p>
                      <a:r>
                        <a:rPr lang="en-US" sz="2000" dirty="0" err="1"/>
                        <a:t>nosotros</a:t>
                      </a:r>
                      <a:r>
                        <a:rPr lang="en-US" sz="2000" dirty="0"/>
                        <a:t>(as)               </a:t>
                      </a:r>
                      <a:r>
                        <a:rPr lang="en-US" sz="2000" b="1" dirty="0" err="1"/>
                        <a:t>tuvimos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nosotros</a:t>
                      </a:r>
                      <a:r>
                        <a:rPr lang="en-US" sz="2000" dirty="0"/>
                        <a:t>(as)                 </a:t>
                      </a:r>
                      <a:r>
                        <a:rPr lang="en-US" sz="2000" b="1" dirty="0" err="1"/>
                        <a:t>estuvimos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803835"/>
                  </a:ext>
                </a:extLst>
              </a:tr>
              <a:tr h="653169">
                <a:tc>
                  <a:txBody>
                    <a:bodyPr/>
                    <a:lstStyle/>
                    <a:p>
                      <a:r>
                        <a:rPr lang="en-US" sz="2000" dirty="0" err="1"/>
                        <a:t>vosotros</a:t>
                      </a:r>
                      <a:r>
                        <a:rPr lang="en-US" sz="2000" dirty="0"/>
                        <a:t>(as)              </a:t>
                      </a:r>
                      <a:r>
                        <a:rPr lang="en-US" sz="2000" b="1" dirty="0" err="1"/>
                        <a:t>tuvisteis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vosotros</a:t>
                      </a:r>
                      <a:r>
                        <a:rPr lang="en-US" sz="2000" dirty="0"/>
                        <a:t>(as)                </a:t>
                      </a:r>
                      <a:r>
                        <a:rPr lang="en-US" sz="2000" b="1" dirty="0" err="1"/>
                        <a:t>es</a:t>
                      </a:r>
                      <a:r>
                        <a:rPr lang="en-US" sz="2000" b="1" dirty="0" err="1"/>
                        <a:t>tuvisteis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245896"/>
                  </a:ext>
                </a:extLst>
              </a:tr>
              <a:tr h="653169">
                <a:tc>
                  <a:txBody>
                    <a:bodyPr/>
                    <a:lstStyle/>
                    <a:p>
                      <a:r>
                        <a:rPr lang="en-US" sz="2000" dirty="0" err="1"/>
                        <a:t>ustedes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ellos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ellas</a:t>
                      </a:r>
                      <a:r>
                        <a:rPr lang="en-US" sz="2000" dirty="0"/>
                        <a:t>   </a:t>
                      </a:r>
                      <a:r>
                        <a:rPr lang="en-US" sz="2000" b="1" dirty="0" err="1"/>
                        <a:t>tuvieron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ustedes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ellos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ellas</a:t>
                      </a:r>
                      <a:r>
                        <a:rPr lang="en-US" sz="2000" dirty="0"/>
                        <a:t>     </a:t>
                      </a:r>
                      <a:r>
                        <a:rPr lang="en-US" sz="2000" b="1" dirty="0" err="1"/>
                        <a:t>estuvieron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556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72771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600"/>
              <a:t>Irregular Preterite Verbs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These two verbs have the same conjugation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175436"/>
              </p:ext>
            </p:extLst>
          </p:nvPr>
        </p:nvGraphicFramePr>
        <p:xfrm>
          <a:off x="914400" y="2930521"/>
          <a:ext cx="7696200" cy="3253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414">
                  <a:extLst>
                    <a:ext uri="{9D8B030D-6E8A-4147-A177-3AD203B41FA5}">
                      <a16:colId xmlns:a16="http://schemas.microsoft.com/office/drawing/2014/main" val="1097867310"/>
                    </a:ext>
                  </a:extLst>
                </a:gridCol>
                <a:gridCol w="4052786">
                  <a:extLst>
                    <a:ext uri="{9D8B030D-6E8A-4147-A177-3AD203B41FA5}">
                      <a16:colId xmlns:a16="http://schemas.microsoft.com/office/drawing/2014/main" val="3589110682"/>
                    </a:ext>
                  </a:extLst>
                </a:gridCol>
              </a:tblGrid>
              <a:tr h="8921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rgbClr val="C00000"/>
                          </a:solidFill>
                        </a:rPr>
                        <a:t>ser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</a:rPr>
                        <a:t> – to be</a:t>
                      </a:r>
                    </a:p>
                    <a:p>
                      <a:pPr algn="ctr"/>
                      <a:r>
                        <a:rPr lang="en-US" sz="2800" dirty="0" err="1">
                          <a:solidFill>
                            <a:srgbClr val="C00000"/>
                          </a:solidFill>
                        </a:rPr>
                        <a:t>ir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</a:rPr>
                        <a:t> – to go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146856"/>
                  </a:ext>
                </a:extLst>
              </a:tr>
              <a:tr h="766549">
                <a:tc>
                  <a:txBody>
                    <a:bodyPr/>
                    <a:lstStyle/>
                    <a:p>
                      <a:r>
                        <a:rPr lang="en-US" sz="2000" dirty="0" err="1"/>
                        <a:t>yo</a:t>
                      </a:r>
                      <a:r>
                        <a:rPr lang="en-US" sz="2000" dirty="0"/>
                        <a:t>                                 </a:t>
                      </a:r>
                      <a:r>
                        <a:rPr lang="en-US" sz="2000" b="1" dirty="0" err="1"/>
                        <a:t>fui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nosotros</a:t>
                      </a:r>
                      <a:r>
                        <a:rPr lang="en-US" sz="2000" dirty="0"/>
                        <a:t>(as)                 </a:t>
                      </a:r>
                      <a:r>
                        <a:rPr lang="en-US" sz="2000" b="1" dirty="0" err="1"/>
                        <a:t>fuimos</a:t>
                      </a:r>
                      <a:endParaRPr lang="en-US" sz="2000" b="1" dirty="0"/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624443"/>
                  </a:ext>
                </a:extLst>
              </a:tr>
              <a:tr h="770830">
                <a:tc>
                  <a:txBody>
                    <a:bodyPr/>
                    <a:lstStyle/>
                    <a:p>
                      <a:r>
                        <a:rPr lang="en-US" sz="2000" dirty="0" err="1"/>
                        <a:t>tú</a:t>
                      </a:r>
                      <a:r>
                        <a:rPr lang="en-US" sz="2000" dirty="0"/>
                        <a:t>                                 </a:t>
                      </a:r>
                      <a:r>
                        <a:rPr lang="en-US" sz="2000" b="1" dirty="0" err="1"/>
                        <a:t>fuiste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vosotros</a:t>
                      </a:r>
                      <a:r>
                        <a:rPr lang="en-US" sz="2000" dirty="0"/>
                        <a:t>(as)                </a:t>
                      </a:r>
                      <a:r>
                        <a:rPr lang="en-US" sz="2000" b="1" dirty="0" err="1"/>
                        <a:t>fuisteis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148275"/>
                  </a:ext>
                </a:extLst>
              </a:tr>
              <a:tr h="770830">
                <a:tc>
                  <a:txBody>
                    <a:bodyPr/>
                    <a:lstStyle/>
                    <a:p>
                      <a:r>
                        <a:rPr lang="en-US" sz="2000" dirty="0" err="1"/>
                        <a:t>usted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él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ella</a:t>
                      </a:r>
                      <a:r>
                        <a:rPr lang="en-US" sz="2000" dirty="0"/>
                        <a:t>               </a:t>
                      </a:r>
                      <a:r>
                        <a:rPr lang="en-US" sz="2000" b="1" dirty="0" err="1"/>
                        <a:t>fue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ustedes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ellos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ellas</a:t>
                      </a:r>
                      <a:r>
                        <a:rPr lang="en-US" sz="2000" dirty="0"/>
                        <a:t>    </a:t>
                      </a:r>
                      <a:r>
                        <a:rPr lang="en-US" sz="2000" b="1" dirty="0" err="1"/>
                        <a:t>fueron</a:t>
                      </a:r>
                      <a:r>
                        <a:rPr lang="en-US" sz="20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866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0267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600"/>
              <a:t>Irregular Preterite Verbs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en-US" sz="3600" dirty="0" err="1"/>
              <a:t>Práctica</a:t>
            </a:r>
            <a:endParaRPr lang="en-US" sz="3600" dirty="0"/>
          </a:p>
          <a:p>
            <a:pPr marL="742950" indent="-742950" eaLnBrk="1" hangingPunct="1">
              <a:buAutoNum type="arabicPeriod"/>
            </a:pPr>
            <a:r>
              <a:rPr lang="en-US" sz="3600" dirty="0" err="1"/>
              <a:t>Papá</a:t>
            </a:r>
            <a:r>
              <a:rPr lang="en-US" sz="3600" dirty="0"/>
              <a:t> (</a:t>
            </a:r>
            <a:r>
              <a:rPr lang="en-US" sz="3600" dirty="0" err="1"/>
              <a:t>ir</a:t>
            </a:r>
            <a:r>
              <a:rPr lang="en-US" sz="3600" dirty="0"/>
              <a:t>) a </a:t>
            </a:r>
            <a:r>
              <a:rPr lang="en-US" sz="3600" dirty="0" err="1"/>
              <a:t>pescar</a:t>
            </a:r>
            <a:r>
              <a:rPr lang="en-US" sz="3600" dirty="0"/>
              <a:t> al </a:t>
            </a:r>
            <a:r>
              <a:rPr lang="en-US" sz="3600" dirty="0" err="1"/>
              <a:t>lago</a:t>
            </a:r>
            <a:r>
              <a:rPr lang="en-US" sz="3600" dirty="0"/>
              <a:t> </a:t>
            </a:r>
            <a:r>
              <a:rPr lang="en-US" sz="3600" dirty="0" err="1"/>
              <a:t>ayer</a:t>
            </a:r>
            <a:r>
              <a:rPr lang="en-US" sz="3600" dirty="0"/>
              <a:t>.</a:t>
            </a:r>
          </a:p>
          <a:p>
            <a:pPr marL="742950" indent="-742950" eaLnBrk="1" hangingPunct="1">
              <a:buAutoNum type="arabicPeriod"/>
            </a:pPr>
            <a:r>
              <a:rPr lang="en-US" sz="3600" dirty="0" err="1"/>
              <a:t>Yo</a:t>
            </a:r>
            <a:r>
              <a:rPr lang="en-US" sz="3600" dirty="0"/>
              <a:t> (</a:t>
            </a:r>
            <a:r>
              <a:rPr lang="en-US" sz="3600" dirty="0" err="1"/>
              <a:t>hacer</a:t>
            </a:r>
            <a:r>
              <a:rPr lang="en-US" sz="3600" dirty="0"/>
              <a:t>) el </a:t>
            </a:r>
            <a:r>
              <a:rPr lang="en-US" sz="3600" dirty="0" err="1"/>
              <a:t>desayuno</a:t>
            </a:r>
            <a:r>
              <a:rPr lang="en-US" sz="3600" dirty="0"/>
              <a:t> </a:t>
            </a:r>
            <a:r>
              <a:rPr lang="en-US" sz="3600" dirty="0" err="1"/>
              <a:t>esta</a:t>
            </a:r>
            <a:r>
              <a:rPr lang="en-US" sz="3600" dirty="0"/>
              <a:t> </a:t>
            </a:r>
            <a:r>
              <a:rPr lang="en-US" sz="3600" dirty="0" err="1"/>
              <a:t>mañana</a:t>
            </a:r>
            <a:r>
              <a:rPr lang="en-US" sz="3600" dirty="0"/>
              <a:t>.</a:t>
            </a:r>
          </a:p>
          <a:p>
            <a:pPr marL="742950" indent="-742950" eaLnBrk="1" hangingPunct="1">
              <a:buAutoNum type="arabicPeriod"/>
            </a:pPr>
            <a:r>
              <a:rPr lang="en-US" sz="3600" dirty="0"/>
              <a:t>Carolina y </a:t>
            </a:r>
            <a:r>
              <a:rPr lang="en-US" sz="3600" dirty="0" err="1"/>
              <a:t>yo</a:t>
            </a:r>
            <a:r>
              <a:rPr lang="en-US" sz="3600" dirty="0"/>
              <a:t> (</a:t>
            </a:r>
            <a:r>
              <a:rPr lang="en-US" sz="3600" dirty="0" err="1"/>
              <a:t>estar</a:t>
            </a:r>
            <a:r>
              <a:rPr lang="en-US" sz="3600" dirty="0"/>
              <a:t>) </a:t>
            </a:r>
            <a:r>
              <a:rPr lang="en-US" sz="3600" dirty="0" err="1"/>
              <a:t>en</a:t>
            </a:r>
            <a:r>
              <a:rPr lang="en-US" sz="3600" dirty="0"/>
              <a:t> Argentina el </a:t>
            </a:r>
            <a:r>
              <a:rPr lang="en-US" sz="3600" dirty="0" err="1"/>
              <a:t>verano</a:t>
            </a:r>
            <a:r>
              <a:rPr lang="en-US" sz="3600" dirty="0"/>
              <a:t> </a:t>
            </a:r>
            <a:r>
              <a:rPr lang="en-US" sz="3600" dirty="0" err="1"/>
              <a:t>pasado</a:t>
            </a:r>
            <a:r>
              <a:rPr lang="en-US" sz="3600" dirty="0"/>
              <a:t>.</a:t>
            </a:r>
          </a:p>
          <a:p>
            <a:pPr marL="742950" indent="-742950" eaLnBrk="1" hangingPunct="1">
              <a:buAutoNum type="arabicPeriod"/>
            </a:pPr>
            <a:r>
              <a:rPr lang="en-US" sz="3600" dirty="0"/>
              <a:t>La </a:t>
            </a:r>
            <a:r>
              <a:rPr lang="en-US" sz="3600" dirty="0" err="1"/>
              <a:t>profesora</a:t>
            </a:r>
            <a:r>
              <a:rPr lang="en-US" sz="3600" dirty="0"/>
              <a:t> (</a:t>
            </a:r>
            <a:r>
              <a:rPr lang="en-US" sz="3600" dirty="0" err="1"/>
              <a:t>decir</a:t>
            </a:r>
            <a:r>
              <a:rPr lang="en-US" sz="3600" dirty="0"/>
              <a:t>) que el </a:t>
            </a:r>
            <a:r>
              <a:rPr lang="en-US" sz="3600" dirty="0" err="1"/>
              <a:t>examen</a:t>
            </a:r>
            <a:r>
              <a:rPr lang="en-US" sz="3600" dirty="0"/>
              <a:t> </a:t>
            </a:r>
            <a:r>
              <a:rPr lang="en-US" sz="3600" dirty="0" err="1"/>
              <a:t>es</a:t>
            </a:r>
            <a:r>
              <a:rPr lang="en-US" sz="3600" dirty="0"/>
              <a:t> el </a:t>
            </a:r>
            <a:r>
              <a:rPr lang="en-US" sz="3600" dirty="0" err="1"/>
              <a:t>viernes</a:t>
            </a:r>
            <a:r>
              <a:rPr lang="en-US" sz="3600" dirty="0"/>
              <a:t>.</a:t>
            </a:r>
          </a:p>
          <a:p>
            <a:pPr marL="0" indent="0" eaLnBrk="1" hangingPunct="1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139124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600"/>
              <a:t>Irregular Preterite Verbs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en-US" sz="3600" dirty="0" err="1"/>
              <a:t>Práctica</a:t>
            </a:r>
            <a:endParaRPr lang="en-US" sz="3600" dirty="0"/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3600" dirty="0"/>
              <a:t>¿Tú (</a:t>
            </a:r>
            <a:r>
              <a:rPr lang="en-US" sz="3600" dirty="0" err="1"/>
              <a:t>tener</a:t>
            </a:r>
            <a:r>
              <a:rPr lang="en-US" sz="3600" dirty="0"/>
              <a:t>) </a:t>
            </a:r>
            <a:r>
              <a:rPr lang="en-US" sz="3600" dirty="0" err="1"/>
              <a:t>viajar</a:t>
            </a:r>
            <a:r>
              <a:rPr lang="en-US" sz="3600" dirty="0"/>
              <a:t> solo?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3600" dirty="0"/>
              <a:t>Los </a:t>
            </a:r>
            <a:r>
              <a:rPr lang="en-US" sz="3600" dirty="0" err="1"/>
              <a:t>chicos</a:t>
            </a:r>
            <a:r>
              <a:rPr lang="en-US" sz="3600" dirty="0"/>
              <a:t> (</a:t>
            </a:r>
            <a:r>
              <a:rPr lang="en-US" sz="3600" dirty="0" err="1"/>
              <a:t>ser</a:t>
            </a:r>
            <a:r>
              <a:rPr lang="en-US" sz="3600" dirty="0"/>
              <a:t>) </a:t>
            </a:r>
            <a:r>
              <a:rPr lang="en-US" sz="3600" dirty="0" err="1"/>
              <a:t>los</a:t>
            </a:r>
            <a:r>
              <a:rPr lang="en-US" sz="3600" dirty="0"/>
              <a:t> </a:t>
            </a:r>
            <a:r>
              <a:rPr lang="en-US" sz="3600" dirty="0" err="1"/>
              <a:t>favoritos</a:t>
            </a:r>
            <a:r>
              <a:rPr lang="en-US" sz="3600" dirty="0"/>
              <a:t> para </a:t>
            </a:r>
            <a:r>
              <a:rPr lang="en-US" sz="3600" dirty="0" err="1"/>
              <a:t>ganar</a:t>
            </a:r>
            <a:r>
              <a:rPr lang="en-US" sz="3600" dirty="0"/>
              <a:t> la </a:t>
            </a:r>
            <a:r>
              <a:rPr lang="en-US" sz="3600" dirty="0" err="1"/>
              <a:t>competencia</a:t>
            </a:r>
            <a:r>
              <a:rPr lang="en-US" sz="3600" dirty="0"/>
              <a:t>.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3600" dirty="0"/>
              <a:t>Rita (</a:t>
            </a:r>
            <a:r>
              <a:rPr lang="en-US" sz="3600" dirty="0" err="1"/>
              <a:t>hacer</a:t>
            </a:r>
            <a:r>
              <a:rPr lang="en-US" sz="3600" dirty="0"/>
              <a:t>)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presentación</a:t>
            </a:r>
            <a:r>
              <a:rPr lang="en-US" sz="3600" dirty="0"/>
              <a:t> </a:t>
            </a:r>
            <a:r>
              <a:rPr lang="en-US" sz="3600" dirty="0" err="1"/>
              <a:t>muy</a:t>
            </a:r>
            <a:r>
              <a:rPr lang="en-US" sz="3600" dirty="0"/>
              <a:t> </a:t>
            </a:r>
            <a:r>
              <a:rPr lang="en-US" sz="3600" dirty="0" err="1"/>
              <a:t>buena</a:t>
            </a:r>
            <a:r>
              <a:rPr lang="en-US" sz="3600" dirty="0"/>
              <a:t> </a:t>
            </a:r>
            <a:r>
              <a:rPr lang="en-US" sz="3600" dirty="0" err="1"/>
              <a:t>ayer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</a:t>
            </a:r>
            <a:r>
              <a:rPr lang="en-US" sz="3600" dirty="0" err="1"/>
              <a:t>clase</a:t>
            </a:r>
            <a:r>
              <a:rPr lang="en-US" sz="3600" dirty="0"/>
              <a:t>.</a:t>
            </a:r>
          </a:p>
          <a:p>
            <a:pPr marL="742950" indent="-742950" eaLnBrk="1" hangingPunct="1">
              <a:buFont typeface="+mj-lt"/>
              <a:buAutoNum type="arabicPeriod"/>
            </a:pPr>
            <a:r>
              <a:rPr lang="en-US" sz="3600" dirty="0" err="1"/>
              <a:t>Usted</a:t>
            </a:r>
            <a:r>
              <a:rPr lang="en-US" sz="3600" dirty="0"/>
              <a:t> no (</a:t>
            </a:r>
            <a:r>
              <a:rPr lang="en-US" sz="3600" dirty="0" err="1"/>
              <a:t>ir</a:t>
            </a:r>
            <a:r>
              <a:rPr lang="en-US" sz="3600" dirty="0"/>
              <a:t>) de </a:t>
            </a:r>
            <a:r>
              <a:rPr lang="en-US" sz="3600" dirty="0" err="1"/>
              <a:t>compras</a:t>
            </a:r>
            <a:r>
              <a:rPr lang="en-US" sz="3600" dirty="0"/>
              <a:t> con la </a:t>
            </a:r>
            <a:r>
              <a:rPr lang="en-US" sz="3600" dirty="0" err="1"/>
              <a:t>familia</a:t>
            </a:r>
            <a:r>
              <a:rPr lang="en-US" sz="3600" dirty="0"/>
              <a:t>.</a:t>
            </a:r>
          </a:p>
          <a:p>
            <a:pPr marL="742950" indent="-742950" eaLnBrk="1" hangingPunct="1">
              <a:buAutoNum type="arabicPeriod"/>
            </a:pPr>
            <a:endParaRPr lang="en-US" sz="3600" dirty="0"/>
          </a:p>
          <a:p>
            <a:pPr marL="0" indent="0" eaLnBrk="1" hangingPunct="1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683369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7399</TotalTime>
  <Words>311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Layers</vt:lpstr>
      <vt:lpstr>Irregular Preterite Verbs</vt:lpstr>
      <vt:lpstr>Irregular Preterite Verbs</vt:lpstr>
      <vt:lpstr>Irregular Preterite Verbs</vt:lpstr>
      <vt:lpstr>Irregular Preterite Verbs</vt:lpstr>
      <vt:lpstr>Irregular Preterite Verbs</vt:lpstr>
      <vt:lpstr>Irregular Preterite Verbs</vt:lpstr>
      <vt:lpstr>Irregular Preterite 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Irregular Preterite Verbs</dc:title>
  <dc:creator>Suzanne M. Shirley</dc:creator>
  <cp:lastModifiedBy>Feliciano Perez, Mirthia</cp:lastModifiedBy>
  <cp:revision>31</cp:revision>
  <dcterms:created xsi:type="dcterms:W3CDTF">2006-06-12T19:09:12Z</dcterms:created>
  <dcterms:modified xsi:type="dcterms:W3CDTF">2017-04-18T18:46:13Z</dcterms:modified>
</cp:coreProperties>
</file>